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invertIfNegative val="1"/>
          <c:cat>
            <c:strRef>
              <c:f>Лист1!$A$2</c:f>
              <c:strCache>
                <c:ptCount val="1"/>
                <c:pt idx="0">
                  <c:v>Динамика исчисленных сумм ЕНВД по годам</c:v>
                </c:pt>
              </c:strCache>
            </c:strRef>
          </c:cat>
          <c:val>
            <c:numRef>
              <c:f>Лист1!$B$2</c:f>
              <c:numCache>
                <c:formatCode>#,##0.00\ "₽"</c:formatCode>
                <c:ptCount val="1"/>
                <c:pt idx="0">
                  <c:v>200010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invertIfNegative val="1"/>
          <c:cat>
            <c:strRef>
              <c:f>Лист1!$A$2</c:f>
              <c:strCache>
                <c:ptCount val="1"/>
                <c:pt idx="0">
                  <c:v>Динамика исчисленных сумм ЕНВД по годам</c:v>
                </c:pt>
              </c:strCache>
            </c:strRef>
          </c:cat>
          <c:val>
            <c:numRef>
              <c:f>Лист1!$C$2</c:f>
              <c:numCache>
                <c:formatCode>#,##0.00\ "₽"</c:formatCode>
                <c:ptCount val="1"/>
                <c:pt idx="0">
                  <c:v>200010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 год</c:v>
                </c:pt>
              </c:strCache>
            </c:strRef>
          </c:tx>
          <c:invertIfNegative val="1"/>
          <c:cat>
            <c:strRef>
              <c:f>Лист1!$A$2</c:f>
              <c:strCache>
                <c:ptCount val="1"/>
                <c:pt idx="0">
                  <c:v>Динамика исчисленных сумм ЕНВД по годам</c:v>
                </c:pt>
              </c:strCache>
            </c:strRef>
          </c:cat>
          <c:val>
            <c:numRef>
              <c:f>Лист1!$D$2</c:f>
              <c:numCache>
                <c:formatCode>#,##0.00\ "₽"</c:formatCode>
                <c:ptCount val="1"/>
                <c:pt idx="0">
                  <c:v>207796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768128"/>
        <c:axId val="126722624"/>
      </c:barChart>
      <c:catAx>
        <c:axId val="126768128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26722624"/>
        <c:crosses val="autoZero"/>
        <c:auto val="1"/>
        <c:lblAlgn val="ctr"/>
        <c:lblOffset val="100"/>
        <c:noMultiLvlLbl val="1"/>
      </c:catAx>
      <c:valAx>
        <c:axId val="126722624"/>
        <c:scaling>
          <c:orientation val="minMax"/>
        </c:scaling>
        <c:delete val="1"/>
        <c:axPos val="l"/>
        <c:majorGridlines/>
        <c:numFmt formatCode="#,##0.00\ &quot;₽&quot;" sourceLinked="1"/>
        <c:majorTickMark val="cross"/>
        <c:minorTickMark val="cross"/>
        <c:tickLblPos val="nextTo"/>
        <c:crossAx val="126768128"/>
        <c:crosses val="autoZero"/>
        <c:crossBetween val="between"/>
      </c:valAx>
    </c:plotArea>
    <c:legend>
      <c:legendPos val="r"/>
      <c:layout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УСН 6%</c:v>
                </c:pt>
              </c:strCache>
            </c:strRef>
          </c:tx>
          <c:invertIfNegative val="1"/>
          <c:cat>
            <c:strRef>
              <c:f>Лист1!$A$2</c:f>
              <c:strCache>
                <c:ptCount val="1"/>
                <c:pt idx="0">
                  <c:v>Сумма налога у уплате за 2018 год</c:v>
                </c:pt>
              </c:strCache>
            </c:strRef>
          </c:cat>
          <c:val>
            <c:numRef>
              <c:f>Лист1!$B$2</c:f>
              <c:numCache>
                <c:formatCode>#,##0.00\ "₽"</c:formatCode>
                <c:ptCount val="1"/>
                <c:pt idx="0">
                  <c:v>143460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УСН 15%</c:v>
                </c:pt>
              </c:strCache>
            </c:strRef>
          </c:tx>
          <c:invertIfNegative val="1"/>
          <c:cat>
            <c:strRef>
              <c:f>Лист1!$A$2</c:f>
              <c:strCache>
                <c:ptCount val="1"/>
                <c:pt idx="0">
                  <c:v>Сумма налога у уплате за 2018 год</c:v>
                </c:pt>
              </c:strCache>
            </c:strRef>
          </c:cat>
          <c:val>
            <c:numRef>
              <c:f>Лист1!$C$2</c:f>
              <c:numCache>
                <c:formatCode>#,##0.00\ "₽"</c:formatCode>
                <c:ptCount val="1"/>
                <c:pt idx="0">
                  <c:v>589800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ЕНВД</c:v>
                </c:pt>
              </c:strCache>
            </c:strRef>
          </c:tx>
          <c:invertIfNegative val="1"/>
          <c:cat>
            <c:strRef>
              <c:f>Лист1!$A$2</c:f>
              <c:strCache>
                <c:ptCount val="1"/>
                <c:pt idx="0">
                  <c:v>Сумма налога у уплате за 2018 год</c:v>
                </c:pt>
              </c:strCache>
            </c:strRef>
          </c:cat>
          <c:val>
            <c:numRef>
              <c:f>Лист1!$D$2</c:f>
              <c:numCache>
                <c:formatCode>#,##0.00\ "₽"</c:formatCode>
                <c:ptCount val="1"/>
                <c:pt idx="0">
                  <c:v>103898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770688"/>
        <c:axId val="126724928"/>
      </c:barChart>
      <c:catAx>
        <c:axId val="126770688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26724928"/>
        <c:crosses val="autoZero"/>
        <c:auto val="1"/>
        <c:lblAlgn val="ctr"/>
        <c:lblOffset val="100"/>
        <c:noMultiLvlLbl val="1"/>
      </c:catAx>
      <c:valAx>
        <c:axId val="126724928"/>
        <c:scaling>
          <c:orientation val="minMax"/>
        </c:scaling>
        <c:delete val="1"/>
        <c:axPos val="l"/>
        <c:majorGridlines/>
        <c:numFmt formatCode="#,##0.00\ &quot;₽&quot;" sourceLinked="1"/>
        <c:majorTickMark val="cross"/>
        <c:minorTickMark val="cross"/>
        <c:tickLblPos val="nextTo"/>
        <c:crossAx val="126770688"/>
        <c:crosses val="autoZero"/>
        <c:crossBetween val="between"/>
      </c:valAx>
    </c:plotArea>
    <c:legend>
      <c:legendPos val="r"/>
      <c:layout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057400"/>
            <a:ext cx="8458200" cy="147002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Единый налог на вмененный доход для определенных видов деятельности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38600" y="4267200"/>
            <a:ext cx="5105400" cy="1752600"/>
          </a:xfrm>
        </p:spPr>
        <p:txBody>
          <a:bodyPr anchor="ctr"/>
          <a:lstStyle/>
          <a:p>
            <a:r>
              <a:rPr lang="ru-RU" dirty="0" smtClean="0"/>
              <a:t>Выполнила: </a:t>
            </a:r>
            <a:r>
              <a:rPr lang="ru-RU" dirty="0" smtClean="0"/>
              <a:t>Смирнова Е.Ю.</a:t>
            </a:r>
            <a:endParaRPr lang="ru-RU" dirty="0" smtClean="0"/>
          </a:p>
          <a:p>
            <a:r>
              <a:rPr lang="ru-RU" dirty="0" smtClean="0"/>
              <a:t>Научный руководитель: Ткач Е.В.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темы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9600" y="2362200"/>
            <a:ext cx="8001000" cy="3733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100" dirty="0" smtClean="0">
                <a:solidFill>
                  <a:schemeClr val="tx2">
                    <a:lumMod val="50000"/>
                  </a:schemeClr>
                </a:solidFill>
              </a:rPr>
              <a:t>Актуальность темы посвящена развитию рыночной экономики посредством развития малого бизнеса, ведь увеличение количества малых предприятий, повышение их эффективности — это шаг на пути формирования рыночной среды, обеспечения условий для экономического роста и на этой основе повышения благосостояния россиян. Поэтому для малого бизнеса создаются специальные условия, такие как применение разных систем налогообложения, таких как ЕНВД.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 и предмет исследования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8200" y="2438400"/>
            <a:ext cx="3276600" cy="685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2">
                    <a:lumMod val="50000"/>
                  </a:schemeClr>
                </a:solidFill>
              </a:rPr>
              <a:t>Объект исследования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38200" y="3810000"/>
            <a:ext cx="3276600" cy="1905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Ветеринарная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клиника ООО «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Эпсилон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Плюс»</a:t>
            </a:r>
            <a:endParaRPr lang="ru-RU" sz="21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53000" y="3810000"/>
            <a:ext cx="3276600" cy="1905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Специальный налоговый режим ЕНВД</a:t>
            </a:r>
            <a:endParaRPr lang="ru-RU" sz="21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53000" y="2438400"/>
            <a:ext cx="3276600" cy="685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2">
                    <a:lumMod val="50000"/>
                  </a:schemeClr>
                </a:solidFill>
              </a:rPr>
              <a:t>Предмет исследования</a:t>
            </a:r>
          </a:p>
        </p:txBody>
      </p:sp>
      <p:cxnSp>
        <p:nvCxnSpPr>
          <p:cNvPr id="13" name="Прямая со стрелкой 12"/>
          <p:cNvCxnSpPr>
            <a:stCxn id="8" idx="2"/>
            <a:endCxn id="9" idx="0"/>
          </p:cNvCxnSpPr>
          <p:nvPr/>
        </p:nvCxnSpPr>
        <p:spPr>
          <a:xfrm rot="5400000">
            <a:off x="2133600" y="3467100"/>
            <a:ext cx="685800" cy="1588"/>
          </a:xfrm>
          <a:prstGeom prst="straightConnector1">
            <a:avLst/>
          </a:prstGeom>
          <a:ln w="4445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6287294" y="3466306"/>
            <a:ext cx="685800" cy="1588"/>
          </a:xfrm>
          <a:prstGeom prst="straightConnector1">
            <a:avLst/>
          </a:prstGeom>
          <a:ln w="4445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 задачи исследования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9600" y="2286000"/>
            <a:ext cx="7924800" cy="990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Цель работы – рассмотреть особенности применения единого налога на вменённый доход на примере ООО «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</a:rPr>
              <a:t>Эпсилон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Плюс».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38400" y="3505200"/>
            <a:ext cx="4114800" cy="45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Задачи исследования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2000" y="4191000"/>
            <a:ext cx="8001000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50" dirty="0" smtClean="0">
                <a:solidFill>
                  <a:schemeClr val="tx2">
                    <a:lumMod val="50000"/>
                  </a:schemeClr>
                </a:solidFill>
              </a:rPr>
              <a:t>изучить теоретические аспекты применения системы налогообложения в ЕНВД для отдельных видов деятельности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2000" y="5791200"/>
            <a:ext cx="8001000" cy="762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обосновать целесообразность применения ЕНВД для предприятия, осуществляющего деятельность в сфере оказания ветеринарных услуг и  розничной торговли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62000" y="4953000"/>
            <a:ext cx="8001000" cy="685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50" dirty="0" smtClean="0">
                <a:solidFill>
                  <a:schemeClr val="tx2">
                    <a:lumMod val="50000"/>
                  </a:schemeClr>
                </a:solidFill>
              </a:rPr>
              <a:t>провести анализ системы обложения единым налогом на вмененный доход на примере ООО «</a:t>
            </a:r>
            <a:r>
              <a:rPr lang="ru-RU" sz="1650" dirty="0" err="1" smtClean="0">
                <a:solidFill>
                  <a:schemeClr val="tx2">
                    <a:lumMod val="50000"/>
                  </a:schemeClr>
                </a:solidFill>
              </a:rPr>
              <a:t>Эпсилон</a:t>
            </a:r>
            <a:r>
              <a:rPr lang="ru-RU" sz="1650" dirty="0" smtClean="0">
                <a:solidFill>
                  <a:schemeClr val="tx2">
                    <a:lumMod val="50000"/>
                  </a:schemeClr>
                </a:solidFill>
              </a:rPr>
              <a:t> Плюс»</a:t>
            </a:r>
          </a:p>
        </p:txBody>
      </p:sp>
      <p:cxnSp>
        <p:nvCxnSpPr>
          <p:cNvPr id="16" name="Прямая соединительная линия 15"/>
          <p:cNvCxnSpPr>
            <a:stCxn id="5" idx="1"/>
          </p:cNvCxnSpPr>
          <p:nvPr/>
        </p:nvCxnSpPr>
        <p:spPr>
          <a:xfrm rot="10800000">
            <a:off x="381000" y="3733800"/>
            <a:ext cx="2057400" cy="1588"/>
          </a:xfrm>
          <a:prstGeom prst="line">
            <a:avLst/>
          </a:prstGeom>
          <a:ln w="3175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-837406" y="4952206"/>
            <a:ext cx="2438400" cy="1588"/>
          </a:xfrm>
          <a:prstGeom prst="line">
            <a:avLst/>
          </a:prstGeom>
          <a:ln w="3175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7" idx="1"/>
          </p:cNvCxnSpPr>
          <p:nvPr/>
        </p:nvCxnSpPr>
        <p:spPr>
          <a:xfrm>
            <a:off x="381000" y="4495800"/>
            <a:ext cx="381000" cy="1588"/>
          </a:xfrm>
          <a:prstGeom prst="straightConnector1">
            <a:avLst/>
          </a:prstGeom>
          <a:ln w="3175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81000" y="5257800"/>
            <a:ext cx="381000" cy="1588"/>
          </a:xfrm>
          <a:prstGeom prst="straightConnector1">
            <a:avLst/>
          </a:prstGeom>
          <a:ln w="3175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81000" y="6172200"/>
            <a:ext cx="381000" cy="1588"/>
          </a:xfrm>
          <a:prstGeom prst="straightConnector1">
            <a:avLst/>
          </a:prstGeom>
          <a:ln w="3175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исчисленных сумм ЕНВД по годам в ООО «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Эпсилон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Плюс»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 налоговых режимов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 и рекомендации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" y="5181600"/>
            <a:ext cx="8153400" cy="1371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Рекомендации – на основании исследования можно сделать вывод, что применение ЕНВД для ООО «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Эпсилон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Плюс» является самым оптимальным вариантом среди всех возможных, поэтому организации желательно и дальше применять ЕНВД.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00400" y="2133600"/>
            <a:ext cx="25908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Выводы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7200" y="2895600"/>
            <a:ext cx="2590800" cy="2057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Исследованы теоретические аспекты применения системы налогообложения в ЕНВД для отдельных видов деятельности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00400" y="2895600"/>
            <a:ext cx="2590800" cy="2057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Проведен анализ системы обложения единым налогом на вмененный доход на примере ООО «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Эпсилон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Плюс»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943600" y="2895600"/>
            <a:ext cx="2590800" cy="2057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Подтверждена и обоснована целесообразность применения ЕНВД для ООО «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Эпсилон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Плюс»</a:t>
            </a:r>
          </a:p>
        </p:txBody>
      </p:sp>
      <p:cxnSp>
        <p:nvCxnSpPr>
          <p:cNvPr id="16" name="Прямая со стрелкой 15"/>
          <p:cNvCxnSpPr>
            <a:endCxn id="14" idx="0"/>
          </p:cNvCxnSpPr>
          <p:nvPr/>
        </p:nvCxnSpPr>
        <p:spPr>
          <a:xfrm rot="5400000">
            <a:off x="4381500" y="2781300"/>
            <a:ext cx="228600" cy="1588"/>
          </a:xfrm>
          <a:prstGeom prst="straightConnector1">
            <a:avLst/>
          </a:prstGeom>
          <a:ln w="3175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1" idx="1"/>
            <a:endCxn id="13" idx="0"/>
          </p:cNvCxnSpPr>
          <p:nvPr/>
        </p:nvCxnSpPr>
        <p:spPr>
          <a:xfrm rot="10800000" flipV="1">
            <a:off x="1752600" y="2400300"/>
            <a:ext cx="1447800" cy="495300"/>
          </a:xfrm>
          <a:prstGeom prst="straightConnector1">
            <a:avLst/>
          </a:prstGeom>
          <a:ln w="3175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1" idx="3"/>
            <a:endCxn id="15" idx="0"/>
          </p:cNvCxnSpPr>
          <p:nvPr/>
        </p:nvCxnSpPr>
        <p:spPr>
          <a:xfrm>
            <a:off x="5791200" y="2400300"/>
            <a:ext cx="1447800" cy="495300"/>
          </a:xfrm>
          <a:prstGeom prst="straightConnector1">
            <a:avLst/>
          </a:prstGeom>
          <a:ln w="31750"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90</TotalTime>
  <Words>269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Единый налог на вмененный доход для определенных видов деятельности</vt:lpstr>
      <vt:lpstr>Актуальность темы</vt:lpstr>
      <vt:lpstr>Объект и предмет исследования</vt:lpstr>
      <vt:lpstr>Цель и задачи исследования</vt:lpstr>
      <vt:lpstr>Динамика исчисленных сумм ЕНВД по годам в ООО «Эпсилон Плюс»</vt:lpstr>
      <vt:lpstr>Сравнительный анализ налоговых режимов</vt:lpstr>
      <vt:lpstr>Выводы и рекомендации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налог на вмененный доход для определенных видов деятельности</dc:title>
  <dc:creator>Zlodey</dc:creator>
  <cp:lastModifiedBy>Ярослава</cp:lastModifiedBy>
  <cp:revision>32</cp:revision>
  <dcterms:created xsi:type="dcterms:W3CDTF">2019-06-02T12:03:40Z</dcterms:created>
  <dcterms:modified xsi:type="dcterms:W3CDTF">2020-06-01T20:15:26Z</dcterms:modified>
</cp:coreProperties>
</file>