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58" r:id="rId4"/>
    <p:sldId id="259" r:id="rId5"/>
    <p:sldId id="263" r:id="rId6"/>
    <p:sldId id="269" r:id="rId7"/>
    <p:sldId id="272" r:id="rId8"/>
    <p:sldId id="270" r:id="rId9"/>
    <p:sldId id="265" r:id="rId10"/>
    <p:sldId id="273" r:id="rId1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14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7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9716F9E-F27E-4CD6-97C7-775833422978}" type="datetimeFigureOut">
              <a:rPr lang="ru-RU"/>
              <a:pPr>
                <a:defRPr/>
              </a:pPr>
              <a:t>01.06.2020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3549B2A-87D6-4970-9FC3-B3A6E477CA9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FBCACF-C047-4D09-978A-D33C7F33D6E3}" type="datetimeFigureOut">
              <a:rPr lang="ru-RU"/>
              <a:pPr>
                <a:defRPr/>
              </a:pPr>
              <a:t>01.06.2020</a:t>
            </a:fld>
            <a:endParaRPr lang="ru-RU"/>
          </a:p>
        </p:txBody>
      </p:sp>
      <p:sp>
        <p:nvSpPr>
          <p:cNvPr id="5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238F30-16FF-4577-ADB3-990AE27EA17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DF68F7-9194-46E5-9573-D0FC09C81EBC}" type="datetimeFigureOut">
              <a:rPr lang="ru-RU"/>
              <a:pPr>
                <a:defRPr/>
              </a:pPr>
              <a:t>01.06.2020</a:t>
            </a:fld>
            <a:endParaRPr lang="ru-RU"/>
          </a:p>
        </p:txBody>
      </p:sp>
      <p:sp>
        <p:nvSpPr>
          <p:cNvPr id="5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E35135-7C78-40D5-A704-561CA61E66B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3776663" y="6111875"/>
            <a:ext cx="22860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177889-2274-449E-A25C-61DDBF366068}" type="datetimeFigureOut">
              <a:rPr lang="ru-RU"/>
              <a:pPr>
                <a:defRPr/>
              </a:pPr>
              <a:t>01.06.2020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6062663" y="6111875"/>
            <a:ext cx="22860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348663" y="6111875"/>
            <a:ext cx="4572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9B616B-4BEE-45C0-AA47-C78F771A451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002532-F475-4BCF-B006-6E638801464E}" type="datetimeFigureOut">
              <a:rPr lang="ru-RU"/>
              <a:pPr>
                <a:defRPr/>
              </a:pPr>
              <a:t>01.06.2020</a:t>
            </a:fld>
            <a:endParaRPr lang="ru-RU"/>
          </a:p>
        </p:txBody>
      </p:sp>
      <p:sp>
        <p:nvSpPr>
          <p:cNvPr id="5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9F9E61-DE7C-4AA4-8F47-36C7A5266A2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1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53358C5-399F-49DC-B7FB-64F15B99E539}" type="datetimeFigureOut">
              <a:rPr lang="ru-RU"/>
              <a:pPr>
                <a:defRPr/>
              </a:pPr>
              <a:t>01.06.2020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EE79BE1-9072-46A2-A5A0-522D1E37EBD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46113C-2064-4804-B13D-9CC8CCC63EAF}" type="datetimeFigureOut">
              <a:rPr lang="ru-RU"/>
              <a:pPr>
                <a:defRPr/>
              </a:pPr>
              <a:t>01.06.2020</a:t>
            </a:fld>
            <a:endParaRPr lang="ru-RU"/>
          </a:p>
        </p:txBody>
      </p:sp>
      <p:sp>
        <p:nvSpPr>
          <p:cNvPr id="6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A10490-B6EA-4B17-982D-7D5A3CA3785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lvl1pPr>
              <a:defRPr b="1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A0D90C-6EA0-4C2D-B1C3-655DB0D3819E}" type="datetimeFigureOut">
              <a:rPr lang="ru-RU"/>
              <a:pPr>
                <a:defRPr/>
              </a:pPr>
              <a:t>01.06.2020</a:t>
            </a:fld>
            <a:endParaRPr lang="ru-RU"/>
          </a:p>
        </p:txBody>
      </p:sp>
      <p:sp>
        <p:nvSpPr>
          <p:cNvPr id="8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68BCF6-4480-4DF0-BAFA-8A172B4238B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BE3934-FF96-4AD1-A053-D2D03409EB13}" type="datetimeFigureOut">
              <a:rPr lang="ru-RU"/>
              <a:pPr>
                <a:defRPr/>
              </a:pPr>
              <a:t>01.06.2020</a:t>
            </a:fld>
            <a:endParaRPr lang="ru-RU"/>
          </a:p>
        </p:txBody>
      </p:sp>
      <p:sp>
        <p:nvSpPr>
          <p:cNvPr id="4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872F28-0315-472A-9774-943F047CBA4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6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FCF92B3-76AA-46A3-A487-D5520B36F71A}" type="datetimeFigureOut">
              <a:rPr lang="ru-RU"/>
              <a:pPr>
                <a:defRPr/>
              </a:pPr>
              <a:t>01.06.2020</a:t>
            </a:fld>
            <a:endParaRPr lang="ru-RU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C2B1E99-CCB0-4461-B090-33974684305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FFC2FF-313F-4119-973D-691E8CDFC7E6}" type="datetimeFigureOut">
              <a:rPr lang="ru-RU"/>
              <a:pPr>
                <a:defRPr/>
              </a:pPr>
              <a:t>01.06.2020</a:t>
            </a:fld>
            <a:endParaRPr lang="ru-RU"/>
          </a:p>
        </p:txBody>
      </p:sp>
      <p:sp>
        <p:nvSpPr>
          <p:cNvPr id="6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092A1E-DA99-4E8F-8BBE-8CF0BF5ECFE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14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с одним скругленным углом 10"/>
          <p:cNvSpPr/>
          <p:nvPr/>
        </p:nvSpPr>
        <p:spPr>
          <a:xfrm>
            <a:off x="6400800" y="433388"/>
            <a:ext cx="2324100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ru-RU" noProof="0" smtClean="0"/>
              <a:t>Вставка рисунка</a:t>
            </a:r>
            <a:endParaRPr lang="en-US" noProof="0"/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41F8373-662F-495F-8AE9-220413337423}" type="datetimeFigureOut">
              <a:rPr lang="ru-RU"/>
              <a:pPr>
                <a:defRPr/>
              </a:pPr>
              <a:t>01.06.2020</a:t>
            </a:fld>
            <a:endParaRPr lang="ru-RU"/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B7CBF2F-8208-4905-A2F2-47197AC9BE0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3238" y="4986338"/>
            <a:ext cx="8183562" cy="1050925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31" name="Текст 3"/>
          <p:cNvSpPr>
            <a:spLocks noGrp="1"/>
          </p:cNvSpPr>
          <p:nvPr>
            <p:ph type="body" idx="1"/>
          </p:nvPr>
        </p:nvSpPr>
        <p:spPr bwMode="auto">
          <a:xfrm>
            <a:off x="503238" y="530225"/>
            <a:ext cx="8183562" cy="418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82880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EF3C2404-A87D-4246-A57E-39E2951B575A}" type="datetimeFigureOut">
              <a:rPr lang="ru-RU"/>
              <a:pPr>
                <a:defRPr/>
              </a:pPr>
              <a:t>01.06.2020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663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7E0A7D33-E1DE-4783-AD6C-97D973C3799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67" r:id="rId2"/>
    <p:sldLayoutId id="2147483770" r:id="rId3"/>
    <p:sldLayoutId id="2147483766" r:id="rId4"/>
    <p:sldLayoutId id="2147483765" r:id="rId5"/>
    <p:sldLayoutId id="2147483764" r:id="rId6"/>
    <p:sldLayoutId id="2147483771" r:id="rId7"/>
    <p:sldLayoutId id="2147483763" r:id="rId8"/>
    <p:sldLayoutId id="2147483772" r:id="rId9"/>
    <p:sldLayoutId id="2147483762" r:id="rId10"/>
    <p:sldLayoutId id="2147483761" r:id="rId11"/>
    <p:sldLayoutId id="2147483768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rgbClr val="FF8D3E"/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9pPr>
      <a:extLst/>
    </p:titleStyle>
    <p:bodyStyle>
      <a:lvl1pPr marL="265113" indent="-265113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00025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100000"/>
        <a:buFont typeface="Verdana" pitchFamily="34" charset="0"/>
        <a:buChar char="◦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5813" indent="-182563" algn="l" rtl="0" eaLnBrk="0" fontAlgn="base" hangingPunct="0">
        <a:spcBef>
          <a:spcPts val="250"/>
        </a:spcBef>
        <a:spcAft>
          <a:spcPct val="0"/>
        </a:spcAft>
        <a:buClr>
          <a:srgbClr val="ED3742"/>
        </a:buClr>
        <a:buSzPct val="100000"/>
        <a:buFont typeface="Wingdings 2" pitchFamily="18" charset="2"/>
        <a:buChar char="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3938" indent="-182563" algn="l" rtl="0" eaLnBrk="0" fontAlgn="base" hangingPunct="0">
        <a:spcBef>
          <a:spcPts val="225"/>
        </a:spcBef>
        <a:spcAft>
          <a:spcPct val="0"/>
        </a:spcAft>
        <a:buClr>
          <a:srgbClr val="ED3742"/>
        </a:buClr>
        <a:buSzPct val="112000"/>
        <a:buFont typeface="Verdana" pitchFamily="34" charset="0"/>
        <a:buChar char="◦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79525" indent="-182563" algn="l" rtl="0" eaLnBrk="0" fontAlgn="base" hangingPunct="0">
        <a:spcBef>
          <a:spcPts val="250"/>
        </a:spcBef>
        <a:spcAft>
          <a:spcPct val="0"/>
        </a:spcAft>
        <a:buClr>
          <a:srgbClr val="4A85BF"/>
        </a:buClr>
        <a:buSzPct val="100000"/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42988" y="1196975"/>
            <a:ext cx="7175500" cy="2016125"/>
          </a:xfrm>
        </p:spPr>
        <p:txBody>
          <a:bodyPr wrap="square" tIns="45720" numCol="1" anchorCtr="0" compatLnSpc="1">
            <a:prstTxWarp prst="textNoShape">
              <a:avLst/>
            </a:prstTxWarp>
            <a:normAutofit fontScale="90000"/>
          </a:bodyPr>
          <a:lstStyle/>
          <a:p>
            <a:pPr algn="ctr" eaLnBrk="1" hangingPunct="1">
              <a:defRPr/>
            </a:pPr>
            <a:r>
              <a:rPr lang="ru-RU" sz="440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Налог на доходы физических лиц, его сущность и значение.</a:t>
            </a:r>
          </a:p>
        </p:txBody>
      </p:sp>
      <p:sp>
        <p:nvSpPr>
          <p:cNvPr id="13314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27088" y="4724400"/>
            <a:ext cx="7772400" cy="914400"/>
          </a:xfrm>
        </p:spPr>
        <p:txBody>
          <a:bodyPr/>
          <a:lstStyle/>
          <a:p>
            <a:pPr marL="36513" algn="l" eaLnBrk="1" hangingPunct="1">
              <a:spcBef>
                <a:spcPct val="0"/>
              </a:spcBef>
            </a:pP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</a:rPr>
              <a:t>Выполнила: </a:t>
            </a:r>
          </a:p>
          <a:p>
            <a:pPr marL="36513" algn="l" eaLnBrk="1" hangingPunct="1">
              <a:spcBef>
                <a:spcPct val="0"/>
              </a:spcBef>
            </a:pP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</a:rPr>
              <a:t>Смирнова Елена </a:t>
            </a:r>
            <a:endParaRPr lang="ru-RU" sz="1600" dirty="0" smtClean="0">
              <a:solidFill>
                <a:schemeClr val="tx1"/>
              </a:solidFill>
              <a:latin typeface="Times New Roman" pitchFamily="18" charset="0"/>
            </a:endParaRPr>
          </a:p>
          <a:p>
            <a:pPr marL="36513" algn="l" eaLnBrk="1" hangingPunct="1">
              <a:spcBef>
                <a:spcPct val="0"/>
              </a:spcBef>
            </a:pP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</a:rPr>
              <a:t>Юрьевна, 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</a:rPr>
              <a:t>группа 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</a:rPr>
              <a:t>4Н2/916о</a:t>
            </a:r>
            <a:endParaRPr lang="ru-RU" sz="1600" dirty="0" smtClean="0">
              <a:solidFill>
                <a:schemeClr val="tx1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8" name="Rectangle 4"/>
          <p:cNvSpPr>
            <a:spLocks noGrp="1"/>
          </p:cNvSpPr>
          <p:nvPr>
            <p:ph type="title"/>
          </p:nvPr>
        </p:nvSpPr>
        <p:spPr bwMode="auto">
          <a:xfrm>
            <a:off x="503238" y="1557338"/>
            <a:ext cx="8183562" cy="2232025"/>
          </a:xfrm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ru-RU" smtClean="0">
                <a:effectLst/>
              </a:rPr>
              <a:t>    </a:t>
            </a:r>
            <a:r>
              <a:rPr lang="ru-RU" sz="4000" smtClean="0">
                <a:solidFill>
                  <a:schemeClr val="tx1"/>
                </a:solidFill>
                <a:effectLst/>
                <a:latin typeface="Times New Roman" pitchFamily="18" charset="0"/>
              </a:rPr>
              <a:t>СПАСИБО ЗА ВНИМАНИЕ!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19250" y="1557338"/>
            <a:ext cx="6513513" cy="2592387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 eaLnBrk="1" hangingPunct="1">
              <a:defRPr/>
            </a:pPr>
            <a:r>
              <a:rPr lang="ru-RU" sz="2400" b="0" dirty="0" smtClean="0">
                <a:solidFill>
                  <a:schemeClr val="tx1"/>
                </a:solidFill>
                <a:effectLst/>
              </a:rPr>
              <a:t>В  настоящее время очень актуальными являются вопросы бухгалтерского учета расчетов по налогу на доходы физических </a:t>
            </a:r>
            <a:r>
              <a:rPr lang="ru-RU" sz="2400" b="0" dirty="0" smtClean="0">
                <a:solidFill>
                  <a:schemeClr val="tx1"/>
                </a:solidFill>
                <a:effectLst/>
              </a:rPr>
              <a:t>лиц</a:t>
            </a:r>
            <a:endParaRPr lang="ru-RU" sz="2400" b="0" i="1" dirty="0" smtClean="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4338" name="Объект 2"/>
          <p:cNvSpPr>
            <a:spLocks noGrp="1"/>
          </p:cNvSpPr>
          <p:nvPr>
            <p:ph idx="1"/>
          </p:nvPr>
        </p:nvSpPr>
        <p:spPr>
          <a:xfrm>
            <a:off x="1619250" y="1125538"/>
            <a:ext cx="6840538" cy="681037"/>
          </a:xfrm>
        </p:spPr>
        <p:txBody>
          <a:bodyPr/>
          <a:lstStyle/>
          <a:p>
            <a:pPr algn="ctr" eaLnBrk="1" hangingPunct="1"/>
            <a:r>
              <a:rPr lang="ru-RU" b="1" dirty="0" smtClean="0">
                <a:latin typeface="Times New Roman" pitchFamily="18" charset="0"/>
              </a:rPr>
              <a:t>Актуальность темы </a:t>
            </a:r>
            <a:r>
              <a:rPr lang="ru-RU" b="1" dirty="0" smtClean="0">
                <a:latin typeface="Times New Roman" pitchFamily="18" charset="0"/>
              </a:rPr>
              <a:t>исследования</a:t>
            </a:r>
            <a:endParaRPr lang="ru-RU" b="1" dirty="0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Текст 2"/>
          <p:cNvSpPr>
            <a:spLocks noGrp="1"/>
          </p:cNvSpPr>
          <p:nvPr>
            <p:ph type="body" idx="1"/>
          </p:nvPr>
        </p:nvSpPr>
        <p:spPr>
          <a:xfrm>
            <a:off x="608013" y="579438"/>
            <a:ext cx="3930650" cy="792162"/>
          </a:xfrm>
        </p:spPr>
        <p:txBody>
          <a:bodyPr/>
          <a:lstStyle/>
          <a:p>
            <a:pPr algn="ctr" eaLnBrk="1" hangingPunct="1"/>
            <a:r>
              <a:rPr lang="ru-RU" sz="2800" smtClean="0">
                <a:latin typeface="Times New Roman" pitchFamily="18" charset="0"/>
              </a:rPr>
              <a:t>Объект исследования</a:t>
            </a:r>
          </a:p>
        </p:txBody>
      </p:sp>
      <p:sp>
        <p:nvSpPr>
          <p:cNvPr id="15362" name="Текст 3"/>
          <p:cNvSpPr>
            <a:spLocks noGrp="1"/>
          </p:cNvSpPr>
          <p:nvPr>
            <p:ph type="body" sz="half" idx="3"/>
          </p:nvPr>
        </p:nvSpPr>
        <p:spPr>
          <a:xfrm>
            <a:off x="4652963" y="579438"/>
            <a:ext cx="3930650" cy="792162"/>
          </a:xfrm>
        </p:spPr>
        <p:txBody>
          <a:bodyPr/>
          <a:lstStyle/>
          <a:p>
            <a:pPr algn="ctr" eaLnBrk="1" hangingPunct="1"/>
            <a:r>
              <a:rPr lang="ru-RU" sz="2800" smtClean="0">
                <a:latin typeface="Times New Roman" pitchFamily="18" charset="0"/>
              </a:rPr>
              <a:t>Предмет исследования </a:t>
            </a:r>
          </a:p>
        </p:txBody>
      </p:sp>
      <p:sp>
        <p:nvSpPr>
          <p:cNvPr id="15363" name="Объект 4"/>
          <p:cNvSpPr>
            <a:spLocks noGrp="1"/>
          </p:cNvSpPr>
          <p:nvPr>
            <p:ph sz="quarter" idx="2"/>
          </p:nvPr>
        </p:nvSpPr>
        <p:spPr>
          <a:xfrm>
            <a:off x="608013" y="1447800"/>
            <a:ext cx="3930650" cy="3489325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</a:pPr>
            <a:r>
              <a:rPr lang="ru-RU" sz="2000" smtClean="0">
                <a:latin typeface="Times New Roman" pitchFamily="18" charset="0"/>
              </a:rPr>
              <a:t>Российское предприятие – Общество с ограниченной ответственностью «СК-Комплект», осуществляющее розничную торговлю канцелярскими товарами через сеть магазинов, действующую в Санкт-Петербурге, Ленинградской области и других регионах Северо-Запада России.</a:t>
            </a:r>
          </a:p>
        </p:txBody>
      </p:sp>
      <p:sp>
        <p:nvSpPr>
          <p:cNvPr id="15364" name="Объект 5"/>
          <p:cNvSpPr>
            <a:spLocks noGrp="1"/>
          </p:cNvSpPr>
          <p:nvPr>
            <p:ph sz="quarter" idx="4"/>
          </p:nvPr>
        </p:nvSpPr>
        <p:spPr>
          <a:xfrm>
            <a:off x="4652963" y="1447800"/>
            <a:ext cx="3930650" cy="3489325"/>
          </a:xfrm>
        </p:spPr>
        <p:txBody>
          <a:bodyPr/>
          <a:lstStyle/>
          <a:p>
            <a:pPr algn="ctr" eaLnBrk="1" hangingPunct="1"/>
            <a:r>
              <a:rPr lang="ru-RU" sz="2800" smtClean="0">
                <a:latin typeface="Times New Roman" pitchFamily="18" charset="0"/>
              </a:rPr>
              <a:t>Реализованная на предприятии ООО «СК-Комплект» практика учета и анализа расчётов по налогу на доходы физических лиц.</a:t>
            </a:r>
          </a:p>
          <a:p>
            <a:pPr algn="ctr" eaLnBrk="1" hangingPunct="1"/>
            <a:endParaRPr lang="ru-RU" sz="2800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8" y="533400"/>
            <a:ext cx="2971800" cy="9144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dirty="0">
                <a:solidFill>
                  <a:srgbClr val="C00000"/>
                </a:solidFill>
                <a:effectLst/>
              </a:rPr>
              <a:t>Цель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16386" name="Текст 2"/>
          <p:cNvSpPr>
            <a:spLocks noGrp="1"/>
          </p:cNvSpPr>
          <p:nvPr>
            <p:ph type="body" idx="2"/>
          </p:nvPr>
        </p:nvSpPr>
        <p:spPr>
          <a:xfrm>
            <a:off x="5538788" y="1447800"/>
            <a:ext cx="2971800" cy="4206875"/>
          </a:xfrm>
        </p:spPr>
        <p:txBody>
          <a:bodyPr/>
          <a:lstStyle/>
          <a:p>
            <a:pPr marL="17463" marR="0" algn="ctr" eaLnBrk="1" hangingPunct="1">
              <a:spcBef>
                <a:spcPct val="0"/>
              </a:spcBef>
            </a:pPr>
            <a:r>
              <a:rPr lang="ru-RU" sz="2200" smtClean="0"/>
              <a:t>Разработка мероприятий по совершенствованию учета и анализа расчётов по НДФЛ для конкретного предприятия – ООО «СК-Комплект»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762000" y="930275"/>
            <a:ext cx="4625975" cy="4724400"/>
          </a:xfrm>
        </p:spPr>
        <p:txBody>
          <a:bodyPr>
            <a:normAutofit/>
          </a:bodyPr>
          <a:lstStyle/>
          <a:p>
            <a:pPr marL="265176" indent="-265176" algn="ctr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/>
              <a:t>Задачи дипломной работы</a:t>
            </a:r>
          </a:p>
          <a:p>
            <a:pPr marL="0" indent="0"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sz="1000" dirty="0" smtClean="0"/>
          </a:p>
          <a:p>
            <a:pPr marL="0" indent="0"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sz="1000" dirty="0"/>
          </a:p>
          <a:p>
            <a:pPr marL="0" indent="0"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sz="1000" dirty="0" smtClean="0"/>
          </a:p>
          <a:p>
            <a:pPr marL="0" indent="0"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sz="1000" dirty="0"/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1000" dirty="0" smtClean="0"/>
              <a:t>изучить </a:t>
            </a:r>
            <a:r>
              <a:rPr lang="ru-RU" sz="1000" dirty="0"/>
              <a:t>теоретические </a:t>
            </a:r>
            <a:endParaRPr lang="ru-RU" sz="1000" dirty="0" smtClean="0"/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1000" dirty="0" smtClean="0"/>
              <a:t>и нормативно-правовые                              </a:t>
            </a:r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1000" dirty="0" smtClean="0"/>
              <a:t>аспекты </a:t>
            </a:r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1000" dirty="0" smtClean="0"/>
              <a:t>налогообложения доходов</a:t>
            </a:r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1000" dirty="0" smtClean="0"/>
              <a:t>физических лиц </a:t>
            </a:r>
          </a:p>
          <a:p>
            <a:pPr marL="0" indent="0"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1000" dirty="0" smtClean="0"/>
              <a:t>проанализировать </a:t>
            </a:r>
            <a:r>
              <a:rPr lang="ru-RU" sz="1000" dirty="0"/>
              <a:t>особенности </a:t>
            </a:r>
            <a:endParaRPr lang="ru-RU" sz="1000" dirty="0" smtClean="0"/>
          </a:p>
          <a:p>
            <a:pPr marL="0" indent="0"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1000" dirty="0" smtClean="0"/>
              <a:t>налогового </a:t>
            </a:r>
            <a:r>
              <a:rPr lang="ru-RU" sz="1000" dirty="0"/>
              <a:t>учета по </a:t>
            </a:r>
            <a:r>
              <a:rPr lang="ru-RU" sz="1000" dirty="0" smtClean="0"/>
              <a:t>НДФЛ</a:t>
            </a:r>
          </a:p>
          <a:p>
            <a:pPr marL="0" indent="0"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1000" dirty="0" smtClean="0"/>
              <a:t> </a:t>
            </a:r>
            <a:r>
              <a:rPr lang="ru-RU" sz="1000" dirty="0"/>
              <a:t>у налогового агента </a:t>
            </a:r>
            <a:endParaRPr lang="ru-RU" sz="1000" dirty="0" smtClean="0"/>
          </a:p>
          <a:p>
            <a:pPr marL="0" indent="0"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1000" dirty="0" smtClean="0"/>
              <a:t>по </a:t>
            </a:r>
            <a:r>
              <a:rPr lang="ru-RU" sz="1000" dirty="0"/>
              <a:t>материалам ООО «СК-Комплект</a:t>
            </a:r>
            <a:r>
              <a:rPr lang="ru-RU" sz="1000" dirty="0" smtClean="0"/>
              <a:t>» </a:t>
            </a:r>
          </a:p>
          <a:p>
            <a:pPr marL="0" indent="0"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1000" dirty="0" smtClean="0"/>
              <a:t>                               </a:t>
            </a:r>
          </a:p>
          <a:p>
            <a:pPr marL="0" indent="0"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1000" dirty="0" smtClean="0"/>
              <a:t>                                               </a:t>
            </a:r>
          </a:p>
          <a:p>
            <a:pPr marL="0" indent="0"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1000" dirty="0"/>
              <a:t> </a:t>
            </a:r>
            <a:r>
              <a:rPr lang="ru-RU" sz="1000" dirty="0" smtClean="0"/>
              <a:t>                                                                изучить пути</a:t>
            </a:r>
          </a:p>
          <a:p>
            <a:pPr marL="0" indent="0"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1000" dirty="0" smtClean="0"/>
              <a:t>                                      совершенствования налогового учета</a:t>
            </a:r>
          </a:p>
          <a:p>
            <a:pPr marL="0" indent="0"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1000" dirty="0" smtClean="0"/>
              <a:t>                                                  </a:t>
            </a:r>
            <a:r>
              <a:rPr lang="ru-RU" sz="1000" dirty="0"/>
              <a:t>по НДФЛ у налогового агента</a:t>
            </a:r>
          </a:p>
        </p:txBody>
      </p:sp>
      <p:cxnSp>
        <p:nvCxnSpPr>
          <p:cNvPr id="6" name="Прямая со стрелкой 5"/>
          <p:cNvCxnSpPr/>
          <p:nvPr/>
        </p:nvCxnSpPr>
        <p:spPr>
          <a:xfrm>
            <a:off x="1547813" y="1989138"/>
            <a:ext cx="0" cy="6477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>
            <a:off x="3133725" y="1844675"/>
            <a:ext cx="0" cy="17287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>
            <a:off x="4710113" y="1844675"/>
            <a:ext cx="0" cy="270351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Объект 2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827088" y="692150"/>
            <a:ext cx="7632700" cy="489743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Объект 2"/>
          <p:cNvSpPr>
            <a:spLocks noGrp="1"/>
          </p:cNvSpPr>
          <p:nvPr>
            <p:ph idx="4294967295"/>
          </p:nvPr>
        </p:nvSpPr>
        <p:spPr>
          <a:xfrm>
            <a:off x="250825" y="404813"/>
            <a:ext cx="8183563" cy="5419725"/>
          </a:xfrm>
        </p:spPr>
        <p:txBody>
          <a:bodyPr/>
          <a:lstStyle/>
          <a:p>
            <a:pPr marL="0" indent="0" algn="ctr" eaLnBrk="1" hangingPunct="1">
              <a:buFont typeface="Wingdings 2" pitchFamily="18" charset="2"/>
              <a:buNone/>
            </a:pPr>
            <a:r>
              <a:rPr lang="ru-RU" sz="2400" b="1" smtClean="0">
                <a:latin typeface="Times New Roman" pitchFamily="18" charset="0"/>
              </a:rPr>
              <a:t>Элементы налога 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ru-RU" sz="2400" b="1" smtClean="0">
                <a:latin typeface="Times New Roman" pitchFamily="18" charset="0"/>
              </a:rPr>
              <a:t> 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ru-RU" sz="2400" b="1" smtClean="0">
              <a:latin typeface="Times New Roman" pitchFamily="18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ru-RU" sz="2400" smtClean="0"/>
          </a:p>
          <a:p>
            <a:pPr marL="0" indent="0" eaLnBrk="1" hangingPunct="1">
              <a:buFont typeface="Wingdings 2" pitchFamily="18" charset="2"/>
              <a:buNone/>
            </a:pPr>
            <a:endParaRPr lang="ru-RU" sz="2400" smtClean="0"/>
          </a:p>
          <a:p>
            <a:pPr marL="0" indent="0" eaLnBrk="1" hangingPunct="1">
              <a:buFont typeface="Wingdings 2" pitchFamily="18" charset="2"/>
              <a:buNone/>
            </a:pPr>
            <a:r>
              <a:rPr lang="ru-RU" sz="1200" smtClean="0"/>
              <a:t>             </a:t>
            </a:r>
            <a:r>
              <a:rPr lang="ru-RU" sz="1400" smtClean="0"/>
              <a:t>объект 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ru-RU" sz="1400" smtClean="0"/>
              <a:t>     налогообложения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ru-RU" sz="1400" smtClean="0"/>
          </a:p>
          <a:p>
            <a:pPr marL="0" indent="0" eaLnBrk="1" hangingPunct="1">
              <a:buFont typeface="Wingdings 2" pitchFamily="18" charset="2"/>
              <a:buNone/>
            </a:pPr>
            <a:endParaRPr lang="ru-RU" sz="1400" smtClean="0"/>
          </a:p>
          <a:p>
            <a:pPr marL="0" indent="0" eaLnBrk="1" hangingPunct="1">
              <a:buFont typeface="Wingdings 2" pitchFamily="18" charset="2"/>
              <a:buNone/>
            </a:pPr>
            <a:r>
              <a:rPr lang="ru-RU" sz="1200" smtClean="0"/>
              <a:t>                      налоговая база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ru-RU" sz="1200" smtClean="0"/>
          </a:p>
          <a:p>
            <a:pPr marL="0" indent="0" eaLnBrk="1" hangingPunct="1">
              <a:buFont typeface="Wingdings 2" pitchFamily="18" charset="2"/>
              <a:buNone/>
            </a:pPr>
            <a:endParaRPr lang="ru-RU" sz="1200" smtClean="0"/>
          </a:p>
          <a:p>
            <a:pPr marL="0" indent="0" eaLnBrk="1" hangingPunct="1">
              <a:buFont typeface="Wingdings 2" pitchFamily="18" charset="2"/>
              <a:buNone/>
            </a:pPr>
            <a:r>
              <a:rPr lang="ru-RU" sz="1200" smtClean="0"/>
              <a:t>                                         налоговый период 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ru-RU" sz="1200" smtClean="0"/>
              <a:t>                 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ru-RU" sz="1200" smtClean="0"/>
              <a:t>                                                             налоговые льготы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ru-RU" sz="1200" smtClean="0"/>
          </a:p>
          <a:p>
            <a:pPr marL="0" indent="0" eaLnBrk="1" hangingPunct="1">
              <a:buFont typeface="Wingdings 2" pitchFamily="18" charset="2"/>
              <a:buNone/>
            </a:pPr>
            <a:r>
              <a:rPr lang="ru-RU" sz="1200" smtClean="0"/>
              <a:t>                                                                                дата фактического 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ru-RU" sz="1200" smtClean="0"/>
              <a:t>                                                                                 получения дохода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ru-RU" sz="1200" smtClean="0"/>
              <a:t>                                                                                                                налоговая ставка </a:t>
            </a:r>
          </a:p>
        </p:txBody>
      </p:sp>
      <p:cxnSp>
        <p:nvCxnSpPr>
          <p:cNvPr id="4" name="Прямая со стрелкой 3"/>
          <p:cNvCxnSpPr/>
          <p:nvPr/>
        </p:nvCxnSpPr>
        <p:spPr>
          <a:xfrm>
            <a:off x="1692275" y="1196975"/>
            <a:ext cx="0" cy="11874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>
            <a:off x="2555875" y="1196975"/>
            <a:ext cx="0" cy="20161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>
            <a:off x="3635375" y="981075"/>
            <a:ext cx="0" cy="30956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>
            <a:off x="4632325" y="1052513"/>
            <a:ext cx="71438" cy="35290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5724525" y="981075"/>
            <a:ext cx="107950" cy="39211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>
            <a:off x="7164388" y="981075"/>
            <a:ext cx="107950" cy="42481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" name="Прямая со стрелкой 6"/>
          <p:cNvCxnSpPr/>
          <p:nvPr/>
        </p:nvCxnSpPr>
        <p:spPr>
          <a:xfrm>
            <a:off x="2555875" y="1196975"/>
            <a:ext cx="0" cy="20161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Объект 9"/>
          <p:cNvSpPr>
            <a:spLocks noGrp="1"/>
          </p:cNvSpPr>
          <p:nvPr>
            <p:ph idx="4294967295"/>
          </p:nvPr>
        </p:nvSpPr>
        <p:spPr>
          <a:xfrm>
            <a:off x="468313" y="549275"/>
            <a:ext cx="8183562" cy="4187825"/>
          </a:xfrm>
        </p:spPr>
        <p:txBody>
          <a:bodyPr/>
          <a:lstStyle/>
          <a:p>
            <a:pPr algn="ctr" eaLnBrk="1" hangingPunct="1"/>
            <a:endParaRPr lang="ru-RU" sz="3200" b="1" smtClean="0">
              <a:latin typeface="Times New Roman" pitchFamily="18" charset="0"/>
            </a:endParaRPr>
          </a:p>
          <a:p>
            <a:pPr algn="ctr" eaLnBrk="1" hangingPunct="1"/>
            <a:r>
              <a:rPr lang="ru-RU" sz="3200" b="1" smtClean="0">
                <a:latin typeface="Times New Roman" pitchFamily="18" charset="0"/>
              </a:rPr>
              <a:t>Налоговые вычеты по НДФЛ</a:t>
            </a:r>
          </a:p>
          <a:p>
            <a:pPr eaLnBrk="1" hangingPunct="1">
              <a:buFont typeface="Wingdings 2" pitchFamily="18" charset="2"/>
              <a:buNone/>
            </a:pPr>
            <a:endParaRPr lang="ru-RU" smtClean="0">
              <a:latin typeface="Times New Roman" pitchFamily="18" charset="0"/>
            </a:endParaRPr>
          </a:p>
          <a:p>
            <a:pPr eaLnBrk="1" hangingPunct="1">
              <a:buFont typeface="Wingdings 2" pitchFamily="18" charset="2"/>
              <a:buNone/>
            </a:pPr>
            <a:endParaRPr lang="ru-RU" smtClean="0">
              <a:latin typeface="Times New Roman" pitchFamily="18" charset="0"/>
            </a:endParaRPr>
          </a:p>
          <a:p>
            <a:pPr eaLnBrk="1" hangingPunct="1">
              <a:buFont typeface="Wingdings 2" pitchFamily="18" charset="2"/>
              <a:buNone/>
            </a:pPr>
            <a:endParaRPr lang="ru-RU" smtClean="0"/>
          </a:p>
          <a:p>
            <a:pPr eaLnBrk="1" hangingPunct="1">
              <a:buFont typeface="Wingdings 2" pitchFamily="18" charset="2"/>
              <a:buNone/>
            </a:pPr>
            <a:endParaRPr lang="ru-RU" smtClean="0"/>
          </a:p>
          <a:p>
            <a:pPr eaLnBrk="1" hangingPunct="1">
              <a:buFont typeface="Wingdings 2" pitchFamily="18" charset="2"/>
              <a:buNone/>
            </a:pPr>
            <a:r>
              <a:rPr lang="ru-RU" sz="1400" smtClean="0"/>
              <a:t>                 </a:t>
            </a:r>
          </a:p>
          <a:p>
            <a:pPr eaLnBrk="1" hangingPunct="1">
              <a:buFont typeface="Wingdings 2" pitchFamily="18" charset="2"/>
              <a:buNone/>
            </a:pPr>
            <a:endParaRPr lang="ru-RU" sz="1400" smtClean="0"/>
          </a:p>
          <a:p>
            <a:pPr eaLnBrk="1" hangingPunct="1">
              <a:buFont typeface="Wingdings 2" pitchFamily="18" charset="2"/>
              <a:buNone/>
            </a:pPr>
            <a:r>
              <a:rPr lang="ru-RU" sz="2000" smtClean="0">
                <a:latin typeface="Times New Roman" pitchFamily="18" charset="0"/>
              </a:rPr>
              <a:t>   социальные     имущественные     профессиональные     стандартные </a:t>
            </a:r>
          </a:p>
        </p:txBody>
      </p:sp>
      <p:cxnSp>
        <p:nvCxnSpPr>
          <p:cNvPr id="12" name="Прямая со стрелкой 11"/>
          <p:cNvCxnSpPr/>
          <p:nvPr/>
        </p:nvCxnSpPr>
        <p:spPr>
          <a:xfrm>
            <a:off x="1547813" y="2060575"/>
            <a:ext cx="0" cy="172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3419475" y="1989138"/>
            <a:ext cx="0" cy="172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>
            <a:off x="7380288" y="2133600"/>
            <a:ext cx="0" cy="165576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" name="Прямая со стрелкой 15"/>
          <p:cNvCxnSpPr/>
          <p:nvPr/>
        </p:nvCxnSpPr>
        <p:spPr>
          <a:xfrm>
            <a:off x="5580063" y="2060575"/>
            <a:ext cx="0" cy="172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Объект 9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algn="ctr" eaLnBrk="1" hangingPunct="1"/>
            <a:endParaRPr lang="ru-RU" smtClean="0"/>
          </a:p>
          <a:p>
            <a:pPr algn="ctr" eaLnBrk="1" hangingPunct="1"/>
            <a:r>
              <a:rPr lang="ru-RU" b="1" smtClean="0">
                <a:latin typeface="Times New Roman" pitchFamily="18" charset="0"/>
              </a:rPr>
              <a:t>Налоговые ставки по НДФЛ</a:t>
            </a:r>
          </a:p>
          <a:p>
            <a:pPr eaLnBrk="1" hangingPunct="1">
              <a:buFont typeface="Wingdings 2" pitchFamily="18" charset="2"/>
              <a:buNone/>
            </a:pPr>
            <a:endParaRPr lang="ru-RU" smtClean="0"/>
          </a:p>
          <a:p>
            <a:pPr eaLnBrk="1" hangingPunct="1">
              <a:buFont typeface="Wingdings 2" pitchFamily="18" charset="2"/>
              <a:buNone/>
            </a:pPr>
            <a:endParaRPr lang="ru-RU" smtClean="0"/>
          </a:p>
          <a:p>
            <a:pPr eaLnBrk="1" hangingPunct="1">
              <a:buFont typeface="Wingdings 2" pitchFamily="18" charset="2"/>
              <a:buNone/>
            </a:pPr>
            <a:endParaRPr lang="ru-RU" smtClean="0"/>
          </a:p>
          <a:p>
            <a:pPr eaLnBrk="1" hangingPunct="1">
              <a:buFont typeface="Wingdings 2" pitchFamily="18" charset="2"/>
              <a:buNone/>
            </a:pPr>
            <a:endParaRPr lang="ru-RU" smtClean="0"/>
          </a:p>
          <a:p>
            <a:pPr eaLnBrk="1" hangingPunct="1">
              <a:buFont typeface="Wingdings 2" pitchFamily="18" charset="2"/>
              <a:buNone/>
            </a:pPr>
            <a:endParaRPr lang="ru-RU" smtClean="0"/>
          </a:p>
          <a:p>
            <a:pPr eaLnBrk="1" hangingPunct="1">
              <a:buFont typeface="Wingdings 2" pitchFamily="18" charset="2"/>
              <a:buNone/>
            </a:pPr>
            <a:r>
              <a:rPr lang="ru-RU" sz="3200" smtClean="0"/>
              <a:t>        13%         30%            35%</a:t>
            </a:r>
          </a:p>
        </p:txBody>
      </p:sp>
      <p:cxnSp>
        <p:nvCxnSpPr>
          <p:cNvPr id="12" name="Прямая со стрелкой 11"/>
          <p:cNvCxnSpPr/>
          <p:nvPr/>
        </p:nvCxnSpPr>
        <p:spPr>
          <a:xfrm>
            <a:off x="2195513" y="1773238"/>
            <a:ext cx="0" cy="172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4356100" y="1768475"/>
            <a:ext cx="0" cy="172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>
            <a:off x="6948488" y="1768475"/>
            <a:ext cx="0" cy="165576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Объект 2"/>
          <p:cNvSpPr>
            <a:spLocks noGrp="1"/>
          </p:cNvSpPr>
          <p:nvPr>
            <p:ph idx="1"/>
          </p:nvPr>
        </p:nvSpPr>
        <p:spPr>
          <a:xfrm>
            <a:off x="503238" y="530225"/>
            <a:ext cx="8183562" cy="5202238"/>
          </a:xfrm>
        </p:spPr>
        <p:txBody>
          <a:bodyPr/>
          <a:lstStyle/>
          <a:p>
            <a:pPr marL="0" indent="0" algn="ctr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ru-RU" sz="1500" smtClean="0"/>
              <a:t> </a:t>
            </a:r>
            <a:r>
              <a:rPr lang="ru-RU" sz="3600" b="1" smtClean="0">
                <a:latin typeface="Times New Roman" pitchFamily="18" charset="0"/>
              </a:rPr>
              <a:t>Выводы и рекомендации</a:t>
            </a:r>
          </a:p>
          <a:p>
            <a:pPr marL="0" indent="0" eaLnBrk="1" hangingPunct="1">
              <a:lnSpc>
                <a:spcPct val="80000"/>
              </a:lnSpc>
            </a:pPr>
            <a:endParaRPr lang="ru-RU" sz="1500" smtClean="0"/>
          </a:p>
          <a:p>
            <a:pPr marL="0" indent="0" eaLnBrk="1" hangingPunct="1">
              <a:lnSpc>
                <a:spcPct val="80000"/>
              </a:lnSpc>
            </a:pPr>
            <a:endParaRPr lang="ru-RU" sz="1500" smtClean="0"/>
          </a:p>
          <a:p>
            <a:pPr marL="0" indent="0" eaLnBrk="1" hangingPunct="1">
              <a:lnSpc>
                <a:spcPct val="80000"/>
              </a:lnSpc>
            </a:pPr>
            <a:r>
              <a:rPr lang="ru-RU" sz="1500" smtClean="0">
                <a:latin typeface="Times New Roman" pitchFamily="18" charset="0"/>
              </a:rPr>
              <a:t>1) Экономическая сущность налогообложения раскрывается в присвоении и перераспределении через бюджеты части произведенного национального продукта в целях финансового обеспечения деятельности государства. Налогообложение доходов физических лиц - одна из форм реализации налоговой политики государства.</a:t>
            </a:r>
            <a:br>
              <a:rPr lang="ru-RU" sz="1500" smtClean="0">
                <a:latin typeface="Times New Roman" pitchFamily="18" charset="0"/>
              </a:rPr>
            </a:br>
            <a:r>
              <a:rPr lang="ru-RU" sz="1500" smtClean="0">
                <a:latin typeface="Times New Roman" pitchFamily="18" charset="0"/>
              </a:rPr>
              <a:t/>
            </a:r>
            <a:br>
              <a:rPr lang="ru-RU" sz="1500" smtClean="0">
                <a:latin typeface="Times New Roman" pitchFamily="18" charset="0"/>
              </a:rPr>
            </a:br>
            <a:r>
              <a:rPr lang="ru-RU" sz="1500" smtClean="0">
                <a:latin typeface="Times New Roman" pitchFamily="18" charset="0"/>
              </a:rPr>
              <a:t/>
            </a:r>
            <a:br>
              <a:rPr lang="ru-RU" sz="1500" smtClean="0">
                <a:latin typeface="Times New Roman" pitchFamily="18" charset="0"/>
              </a:rPr>
            </a:br>
            <a:endParaRPr lang="ru-RU" sz="1500" smtClean="0">
              <a:latin typeface="Times New Roman" pitchFamily="18" charset="0"/>
            </a:endParaRPr>
          </a:p>
          <a:p>
            <a:pPr marL="0" indent="0" eaLnBrk="1" hangingPunct="1">
              <a:lnSpc>
                <a:spcPct val="80000"/>
              </a:lnSpc>
            </a:pPr>
            <a:r>
              <a:rPr lang="ru-RU" sz="1500" smtClean="0">
                <a:latin typeface="Times New Roman" pitchFamily="18" charset="0"/>
              </a:rPr>
              <a:t>2) Расчёты по НДФЛ подлежат обязательному отражению в системе бухгалтерского учёта. Проведённый анализ выявил, что в целом процедуры на предприятии соответствуют налоговому законодательству, но есть и нерациональные решения.</a:t>
            </a:r>
          </a:p>
          <a:p>
            <a:pPr marL="0" indent="0" eaLnBrk="1" hangingPunct="1">
              <a:lnSpc>
                <a:spcPct val="80000"/>
              </a:lnSpc>
            </a:pPr>
            <a:endParaRPr lang="ru-RU" sz="1500" smtClean="0">
              <a:latin typeface="Times New Roman" pitchFamily="18" charset="0"/>
            </a:endParaRPr>
          </a:p>
          <a:p>
            <a:pPr marL="0" indent="0" eaLnBrk="1" hangingPunct="1">
              <a:lnSpc>
                <a:spcPct val="80000"/>
              </a:lnSpc>
              <a:buFont typeface="Wingdings 2" pitchFamily="18" charset="2"/>
              <a:buNone/>
            </a:pPr>
            <a:endParaRPr lang="ru-RU" sz="1500" smtClean="0">
              <a:latin typeface="Times New Roman" pitchFamily="18" charset="0"/>
            </a:endParaRPr>
          </a:p>
          <a:p>
            <a:pPr marL="0" indent="0" eaLnBrk="1" hangingPunct="1">
              <a:lnSpc>
                <a:spcPct val="80000"/>
              </a:lnSpc>
            </a:pPr>
            <a:r>
              <a:rPr lang="ru-RU" sz="1500" smtClean="0">
                <a:latin typeface="Times New Roman" pitchFamily="18" charset="0"/>
              </a:rPr>
              <a:t>3) В целях совершенствования учёта по НДФЛ на предприятии ООО "СК-Комплект" рекомендуется совершенствование информационной базы по учёту кадров и налогообложению физических лиц, а также внедрение современных кадровых технологий, такие как аутстаффинг.</a:t>
            </a:r>
            <a:br>
              <a:rPr lang="ru-RU" sz="1500" smtClean="0">
                <a:latin typeface="Times New Roman" pitchFamily="18" charset="0"/>
              </a:rPr>
            </a:br>
            <a:endParaRPr lang="ru-RU" sz="1500" smtClean="0">
              <a:latin typeface="Times New Roman" pitchFamily="18" charset="0"/>
            </a:endParaRPr>
          </a:p>
          <a:p>
            <a:pPr marL="0" indent="0" algn="just" eaLnBrk="1" hangingPunct="1">
              <a:lnSpc>
                <a:spcPct val="80000"/>
              </a:lnSpc>
              <a:buFont typeface="Wingdings 2" pitchFamily="18" charset="2"/>
              <a:buNone/>
            </a:pPr>
            <a:endParaRPr lang="ru-RU" sz="1500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358</TotalTime>
  <Words>231</Words>
  <Application>Microsoft Office PowerPoint</Application>
  <PresentationFormat>Экран (4:3)</PresentationFormat>
  <Paragraphs>76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Аспект</vt:lpstr>
      <vt:lpstr>Налог на доходы физических лиц, его сущность и значение.</vt:lpstr>
      <vt:lpstr>В  настоящее время очень актуальными являются вопросы бухгалтерского учета расчетов по налогу на доходы физических лиц</vt:lpstr>
      <vt:lpstr>Презентация PowerPoint</vt:lpstr>
      <vt:lpstr>Цель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   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Налог на доходы физических лиц, его сущность и значение.</dc:title>
  <dc:creator>1</dc:creator>
  <cp:lastModifiedBy>Ярослава</cp:lastModifiedBy>
  <cp:revision>23</cp:revision>
  <dcterms:created xsi:type="dcterms:W3CDTF">2019-06-01T11:20:15Z</dcterms:created>
  <dcterms:modified xsi:type="dcterms:W3CDTF">2020-06-01T20:13:11Z</dcterms:modified>
</cp:coreProperties>
</file>