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3" r:id="rId6"/>
    <p:sldId id="269" r:id="rId7"/>
    <p:sldId id="272" r:id="rId8"/>
    <p:sldId id="270" r:id="rId9"/>
    <p:sldId id="265" r:id="rId10"/>
    <p:sldId id="27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716F9E-F27E-4CD6-97C7-775833422978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549B2A-87D6-4970-9FC3-B3A6E477C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BCACF-C047-4D09-978A-D33C7F33D6E3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38F30-16FF-4577-ADB3-990AE27EA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F68F7-9194-46E5-9573-D0FC09C81EBC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35135-7C78-40D5-A704-561CA61E6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77889-2274-449E-A25C-61DDBF366068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48663" y="61118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B616B-4BEE-45C0-AA47-C78F771A4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02532-F475-4BCF-B006-6E638801464E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F9E61-DE7C-4AA4-8F47-36C7A5266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3358C5-399F-49DC-B7FB-64F15B99E539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E79BE1-9072-46A2-A5A0-522D1E37E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6113C-2064-4804-B13D-9CC8CCC63EAF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10490-B6EA-4B17-982D-7D5A3CA37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D90C-6EA0-4C2D-B1C3-655DB0D3819E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8BCF6-4480-4DF0-BAFA-8A172B423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E3934-FF96-4AD1-A053-D2D03409EB13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72F28-0315-472A-9774-943F047CB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CF92B3-76AA-46A3-A487-D5520B36F71A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2B1E99-CCB0-4461-B090-339746843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FC2FF-313F-4119-973D-691E8CDFC7E6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92A1E-DA99-4E8F-8BBE-8CF0BF5EC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1F8373-662F-495F-8AE9-220413337423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7CBF2F-8208-4905-A2F2-47197AC9B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F3C2404-A87D-4246-A57E-39E2951B575A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E0A7D33-E1DE-4783-AD6C-97D973C37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7" r:id="rId2"/>
    <p:sldLayoutId id="2147483770" r:id="rId3"/>
    <p:sldLayoutId id="2147483766" r:id="rId4"/>
    <p:sldLayoutId id="2147483765" r:id="rId5"/>
    <p:sldLayoutId id="2147483764" r:id="rId6"/>
    <p:sldLayoutId id="2147483771" r:id="rId7"/>
    <p:sldLayoutId id="2147483763" r:id="rId8"/>
    <p:sldLayoutId id="2147483772" r:id="rId9"/>
    <p:sldLayoutId id="2147483762" r:id="rId10"/>
    <p:sldLayoutId id="2147483761" r:id="rId11"/>
    <p:sldLayoutId id="214748376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1196975"/>
            <a:ext cx="7175500" cy="2016125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44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Налог на доходы физических лиц, его сущность и значение.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4724400"/>
            <a:ext cx="7772400" cy="914400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</a:rPr>
              <a:t>Выполнила: 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</a:rPr>
              <a:t>Смирнова Елена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</a:rPr>
              <a:t>Юрьевна,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</a:rPr>
              <a:t>группа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</a:rPr>
              <a:t>4Н2/916о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/>
          </p:cNvSpPr>
          <p:nvPr>
            <p:ph type="title"/>
          </p:nvPr>
        </p:nvSpPr>
        <p:spPr bwMode="auto">
          <a:xfrm>
            <a:off x="503238" y="1557338"/>
            <a:ext cx="8183562" cy="22320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effectLst/>
              </a:rPr>
              <a:t>    </a:t>
            </a:r>
            <a:r>
              <a:rPr lang="ru-RU" sz="4000" smtClean="0">
                <a:solidFill>
                  <a:schemeClr val="tx1"/>
                </a:solidFill>
                <a:effectLst/>
                <a:latin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1557338"/>
            <a:ext cx="6513513" cy="25923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400" b="0" dirty="0" smtClean="0">
                <a:solidFill>
                  <a:schemeClr val="tx1"/>
                </a:solidFill>
                <a:effectLst/>
              </a:rPr>
              <a:t>В  настоящее время очень актуальными являются вопросы бухгалтерского учета расчетов по налогу на доходы физических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лиц</a:t>
            </a:r>
            <a:endParaRPr lang="ru-RU" sz="2400" b="0" i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1619250" y="1125538"/>
            <a:ext cx="6840538" cy="681037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Times New Roman" pitchFamily="18" charset="0"/>
              </a:rPr>
              <a:t>Актуальность темы </a:t>
            </a:r>
            <a:r>
              <a:rPr lang="ru-RU" b="1" dirty="0" smtClean="0">
                <a:latin typeface="Times New Roman" pitchFamily="18" charset="0"/>
              </a:rPr>
              <a:t>исследования</a:t>
            </a:r>
            <a:endParaRPr lang="ru-RU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Текст 2"/>
          <p:cNvSpPr>
            <a:spLocks noGrp="1"/>
          </p:cNvSpPr>
          <p:nvPr>
            <p:ph type="body" idx="1"/>
          </p:nvPr>
        </p:nvSpPr>
        <p:spPr>
          <a:xfrm>
            <a:off x="608013" y="579438"/>
            <a:ext cx="3930650" cy="792162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Times New Roman" pitchFamily="18" charset="0"/>
              </a:rPr>
              <a:t>Объект исследования</a:t>
            </a:r>
          </a:p>
        </p:txBody>
      </p:sp>
      <p:sp>
        <p:nvSpPr>
          <p:cNvPr id="15362" name="Текст 3"/>
          <p:cNvSpPr>
            <a:spLocks noGrp="1"/>
          </p:cNvSpPr>
          <p:nvPr>
            <p:ph type="body" sz="half" idx="3"/>
          </p:nvPr>
        </p:nvSpPr>
        <p:spPr>
          <a:xfrm>
            <a:off x="4652963" y="579438"/>
            <a:ext cx="3930650" cy="792162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Times New Roman" pitchFamily="18" charset="0"/>
              </a:rPr>
              <a:t>Предмет исследования </a:t>
            </a:r>
          </a:p>
        </p:txBody>
      </p:sp>
      <p:sp>
        <p:nvSpPr>
          <p:cNvPr id="15363" name="Объект 4"/>
          <p:cNvSpPr>
            <a:spLocks noGrp="1"/>
          </p:cNvSpPr>
          <p:nvPr>
            <p:ph sz="quarter" idx="2"/>
          </p:nvPr>
        </p:nvSpPr>
        <p:spPr>
          <a:xfrm>
            <a:off x="608013" y="1447800"/>
            <a:ext cx="3930650" cy="34893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Российское предприятие – Общество с ограниченной ответственностью «СК-Комплект», осуществляющее розничную торговлю канцелярскими товарами через сеть магазинов, действующую в Санкт-Петербурге, Ленинградской области и других регионах Северо-Запада России.</a:t>
            </a:r>
          </a:p>
        </p:txBody>
      </p:sp>
      <p:sp>
        <p:nvSpPr>
          <p:cNvPr id="15364" name="Объект 5"/>
          <p:cNvSpPr>
            <a:spLocks noGrp="1"/>
          </p:cNvSpPr>
          <p:nvPr>
            <p:ph sz="quarter" idx="4"/>
          </p:nvPr>
        </p:nvSpPr>
        <p:spPr>
          <a:xfrm>
            <a:off x="4652963" y="1447800"/>
            <a:ext cx="3930650" cy="3489325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Times New Roman" pitchFamily="18" charset="0"/>
              </a:rPr>
              <a:t>Реализованная на предприятии ООО «СК-Комплект» практика учета и анализа расчётов по налогу на доходы физических лиц.</a:t>
            </a:r>
          </a:p>
          <a:p>
            <a:pPr algn="ctr" eaLnBrk="1" hangingPunct="1"/>
            <a:endParaRPr lang="ru-RU" sz="2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8" y="533400"/>
            <a:ext cx="29718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  <a:effectLst/>
              </a:rPr>
              <a:t>Цель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386" name="Текст 2"/>
          <p:cNvSpPr>
            <a:spLocks noGrp="1"/>
          </p:cNvSpPr>
          <p:nvPr>
            <p:ph type="body" idx="2"/>
          </p:nvPr>
        </p:nvSpPr>
        <p:spPr>
          <a:xfrm>
            <a:off x="5538788" y="1447800"/>
            <a:ext cx="2971800" cy="4206875"/>
          </a:xfrm>
        </p:spPr>
        <p:txBody>
          <a:bodyPr/>
          <a:lstStyle/>
          <a:p>
            <a:pPr marL="17463" marR="0" algn="ctr" eaLnBrk="1" hangingPunct="1">
              <a:spcBef>
                <a:spcPct val="0"/>
              </a:spcBef>
            </a:pPr>
            <a:r>
              <a:rPr lang="ru-RU" sz="2200" smtClean="0"/>
              <a:t>Разработка мероприятий по совершенствованию учета и анализа расчётов по НДФЛ для конкретного предприятия – ООО «СК-Комплект»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2000" y="930275"/>
            <a:ext cx="4625975" cy="4724400"/>
          </a:xfrm>
        </p:spPr>
        <p:txBody>
          <a:bodyPr>
            <a:normAutofit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Задачи дипломной работы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000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000" dirty="0"/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000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0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изучить </a:t>
            </a:r>
            <a:r>
              <a:rPr lang="ru-RU" sz="1000" dirty="0"/>
              <a:t>теоретические </a:t>
            </a:r>
            <a:endParaRPr lang="ru-RU" sz="10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и нормативно-правовые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аспекты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налогообложения доходов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физических лиц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проанализировать </a:t>
            </a:r>
            <a:r>
              <a:rPr lang="ru-RU" sz="1000" dirty="0"/>
              <a:t>особенности </a:t>
            </a:r>
            <a:endParaRPr lang="ru-RU" sz="1000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налогового </a:t>
            </a:r>
            <a:r>
              <a:rPr lang="ru-RU" sz="1000" dirty="0"/>
              <a:t>учета по </a:t>
            </a:r>
            <a:r>
              <a:rPr lang="ru-RU" sz="1000" dirty="0" smtClean="0"/>
              <a:t>НДФЛ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 </a:t>
            </a:r>
            <a:r>
              <a:rPr lang="ru-RU" sz="1000" dirty="0"/>
              <a:t>у налогового агента </a:t>
            </a:r>
            <a:endParaRPr lang="ru-RU" sz="1000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по </a:t>
            </a:r>
            <a:r>
              <a:rPr lang="ru-RU" sz="1000" dirty="0"/>
              <a:t>материалам ООО «СК-Комплект</a:t>
            </a:r>
            <a:r>
              <a:rPr lang="ru-RU" sz="1000" dirty="0" smtClean="0"/>
              <a:t>»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                              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                                              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/>
              <a:t> </a:t>
            </a:r>
            <a:r>
              <a:rPr lang="ru-RU" sz="1000" dirty="0" smtClean="0"/>
              <a:t>                                                                изучить пути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                                      совершенствования налогового учета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                                                  </a:t>
            </a:r>
            <a:r>
              <a:rPr lang="ru-RU" sz="1000" dirty="0"/>
              <a:t>по НДФЛ у налогового агента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547813" y="1989138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133725" y="1844675"/>
            <a:ext cx="0" cy="1728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10113" y="1844675"/>
            <a:ext cx="0" cy="2703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692150"/>
            <a:ext cx="7632700" cy="4897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ъект 2"/>
          <p:cNvSpPr>
            <a:spLocks noGrp="1"/>
          </p:cNvSpPr>
          <p:nvPr>
            <p:ph idx="4294967295"/>
          </p:nvPr>
        </p:nvSpPr>
        <p:spPr>
          <a:xfrm>
            <a:off x="250825" y="404813"/>
            <a:ext cx="8183563" cy="5419725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</a:rPr>
              <a:t>Элементы налога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</a:rPr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ru-RU" sz="2400" smtClean="0"/>
          </a:p>
          <a:p>
            <a:pPr marL="0" indent="0" eaLnBrk="1" hangingPunct="1">
              <a:buFont typeface="Wingdings 2" pitchFamily="18" charset="2"/>
              <a:buNone/>
            </a:pPr>
            <a:endParaRPr lang="ru-RU" sz="24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200" smtClean="0"/>
              <a:t>             </a:t>
            </a:r>
            <a:r>
              <a:rPr lang="ru-RU" sz="1400" smtClean="0"/>
              <a:t>объект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400" smtClean="0"/>
              <a:t>     налогообложения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1400" smtClean="0"/>
          </a:p>
          <a:p>
            <a:pPr marL="0" indent="0" eaLnBrk="1" hangingPunct="1">
              <a:buFont typeface="Wingdings 2" pitchFamily="18" charset="2"/>
              <a:buNone/>
            </a:pPr>
            <a:endParaRPr lang="ru-RU" sz="14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200" smtClean="0"/>
              <a:t>                      налоговая база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1200" smtClean="0"/>
          </a:p>
          <a:p>
            <a:pPr marL="0" indent="0" eaLnBrk="1" hangingPunct="1">
              <a:buFont typeface="Wingdings 2" pitchFamily="18" charset="2"/>
              <a:buNone/>
            </a:pPr>
            <a:endParaRPr lang="ru-RU" sz="12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200" smtClean="0"/>
              <a:t>                                         налоговый период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200" smtClean="0"/>
              <a:t>              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200" smtClean="0"/>
              <a:t>                                                             налоговые льготы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12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200" smtClean="0"/>
              <a:t>                                                                                дата фактического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200" smtClean="0"/>
              <a:t>                                                                                 получения дохода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200" smtClean="0"/>
              <a:t>                                                                                                                налоговая ставка 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692275" y="1196975"/>
            <a:ext cx="0" cy="1187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555875" y="1196975"/>
            <a:ext cx="0" cy="2016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635375" y="981075"/>
            <a:ext cx="0" cy="3095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632325" y="1052513"/>
            <a:ext cx="71438" cy="3529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724525" y="981075"/>
            <a:ext cx="107950" cy="3921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164388" y="981075"/>
            <a:ext cx="107950" cy="4248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Прямая со стрелкой 6"/>
          <p:cNvCxnSpPr/>
          <p:nvPr/>
        </p:nvCxnSpPr>
        <p:spPr>
          <a:xfrm>
            <a:off x="2555875" y="1196975"/>
            <a:ext cx="0" cy="2016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ъект 9"/>
          <p:cNvSpPr>
            <a:spLocks noGrp="1"/>
          </p:cNvSpPr>
          <p:nvPr>
            <p:ph idx="4294967295"/>
          </p:nvPr>
        </p:nvSpPr>
        <p:spPr>
          <a:xfrm>
            <a:off x="468313" y="549275"/>
            <a:ext cx="8183562" cy="4187825"/>
          </a:xfrm>
        </p:spPr>
        <p:txBody>
          <a:bodyPr/>
          <a:lstStyle/>
          <a:p>
            <a:pPr algn="ctr" eaLnBrk="1" hangingPunct="1"/>
            <a:endParaRPr lang="ru-RU" sz="3200" b="1" smtClean="0">
              <a:latin typeface="Times New Roman" pitchFamily="18" charset="0"/>
            </a:endParaRPr>
          </a:p>
          <a:p>
            <a:pPr algn="ctr" eaLnBrk="1" hangingPunct="1"/>
            <a:r>
              <a:rPr lang="ru-RU" sz="3200" b="1" smtClean="0">
                <a:latin typeface="Times New Roman" pitchFamily="18" charset="0"/>
              </a:rPr>
              <a:t>Налоговые вычеты по НДФЛ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/>
              <a:t>           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14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</a:rPr>
              <a:t>   социальные     имущественные     профессиональные     стандартные 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547813" y="2060575"/>
            <a:ext cx="0" cy="172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419475" y="1989138"/>
            <a:ext cx="0" cy="172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380288" y="2133600"/>
            <a:ext cx="0" cy="165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Прямая со стрелкой 15"/>
          <p:cNvCxnSpPr/>
          <p:nvPr/>
        </p:nvCxnSpPr>
        <p:spPr>
          <a:xfrm>
            <a:off x="5580063" y="2060575"/>
            <a:ext cx="0" cy="172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ъект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/>
            <a:endParaRPr lang="ru-RU" smtClean="0"/>
          </a:p>
          <a:p>
            <a:pPr algn="ctr" eaLnBrk="1" hangingPunct="1"/>
            <a:r>
              <a:rPr lang="ru-RU" b="1" smtClean="0">
                <a:latin typeface="Times New Roman" pitchFamily="18" charset="0"/>
              </a:rPr>
              <a:t>Налоговые ставки по НДФЛ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        13%         30%            35%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195513" y="1773238"/>
            <a:ext cx="0" cy="172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356100" y="1768475"/>
            <a:ext cx="0" cy="172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948488" y="1768475"/>
            <a:ext cx="0" cy="165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20223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500" smtClean="0"/>
              <a:t> </a:t>
            </a:r>
            <a:r>
              <a:rPr lang="ru-RU" sz="3600" b="1" smtClean="0">
                <a:latin typeface="Times New Roman" pitchFamily="18" charset="0"/>
              </a:rPr>
              <a:t>Выводы и рекомендации</a:t>
            </a:r>
          </a:p>
          <a:p>
            <a:pPr marL="0" indent="0" eaLnBrk="1" hangingPunct="1">
              <a:lnSpc>
                <a:spcPct val="80000"/>
              </a:lnSpc>
            </a:pPr>
            <a:endParaRPr lang="ru-RU" sz="1500" smtClean="0"/>
          </a:p>
          <a:p>
            <a:pPr marL="0" indent="0" eaLnBrk="1" hangingPunct="1">
              <a:lnSpc>
                <a:spcPct val="80000"/>
              </a:lnSpc>
            </a:pPr>
            <a:endParaRPr lang="ru-RU" sz="1500" smtClean="0"/>
          </a:p>
          <a:p>
            <a:pPr marL="0" indent="0" eaLnBrk="1" hangingPunct="1">
              <a:lnSpc>
                <a:spcPct val="80000"/>
              </a:lnSpc>
            </a:pPr>
            <a:r>
              <a:rPr lang="ru-RU" sz="1500" smtClean="0">
                <a:latin typeface="Times New Roman" pitchFamily="18" charset="0"/>
              </a:rPr>
              <a:t>1) Экономическая сущность налогообложения раскрывается в присвоении и перераспределении через бюджеты части произведенного национального продукта в целях финансового обеспечения деятельности государства. Налогообложение доходов физических лиц - одна из форм реализации налоговой политики государства.</a:t>
            </a:r>
            <a:br>
              <a:rPr lang="ru-RU" sz="1500" smtClean="0">
                <a:latin typeface="Times New Roman" pitchFamily="18" charset="0"/>
              </a:rPr>
            </a:br>
            <a:r>
              <a:rPr lang="ru-RU" sz="1500" smtClean="0">
                <a:latin typeface="Times New Roman" pitchFamily="18" charset="0"/>
              </a:rPr>
              <a:t/>
            </a:r>
            <a:br>
              <a:rPr lang="ru-RU" sz="1500" smtClean="0">
                <a:latin typeface="Times New Roman" pitchFamily="18" charset="0"/>
              </a:rPr>
            </a:br>
            <a:r>
              <a:rPr lang="ru-RU" sz="1500" smtClean="0">
                <a:latin typeface="Times New Roman" pitchFamily="18" charset="0"/>
              </a:rPr>
              <a:t/>
            </a:r>
            <a:br>
              <a:rPr lang="ru-RU" sz="1500" smtClean="0">
                <a:latin typeface="Times New Roman" pitchFamily="18" charset="0"/>
              </a:rPr>
            </a:br>
            <a:endParaRPr lang="ru-RU" sz="150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ru-RU" sz="1500" smtClean="0">
                <a:latin typeface="Times New Roman" pitchFamily="18" charset="0"/>
              </a:rPr>
              <a:t>2) Расчёты по НДФЛ подлежат обязательному отражению в системе бухгалтерского учёта. Проведённый анализ выявил, что в целом процедуры на предприятии соответствуют налоговому законодательству, но есть и нерациональные решения.</a:t>
            </a:r>
          </a:p>
          <a:p>
            <a:pPr marL="0" indent="0" eaLnBrk="1" hangingPunct="1">
              <a:lnSpc>
                <a:spcPct val="80000"/>
              </a:lnSpc>
            </a:pPr>
            <a:endParaRPr lang="ru-RU" sz="150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50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ru-RU" sz="1500" smtClean="0">
                <a:latin typeface="Times New Roman" pitchFamily="18" charset="0"/>
              </a:rPr>
              <a:t>3) В целях совершенствования учёта по НДФЛ на предприятии ООО "СК-Комплект" рекомендуется совершенствование информационной базы по учёту кадров и налогообложению физических лиц, а также внедрение современных кадровых технологий, такие как аутстаффинг.</a:t>
            </a:r>
            <a:br>
              <a:rPr lang="ru-RU" sz="1500" smtClean="0">
                <a:latin typeface="Times New Roman" pitchFamily="18" charset="0"/>
              </a:rPr>
            </a:br>
            <a:endParaRPr lang="ru-RU" sz="150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5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358</TotalTime>
  <Words>231</Words>
  <Application>Microsoft Office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Налог на доходы физических лиц, его сущность и значение.</vt:lpstr>
      <vt:lpstr>В  настоящее время очень актуальными являются вопросы бухгалтерского учета расчетов по налогу на доходы физических лиц</vt:lpstr>
      <vt:lpstr>Презентация PowerPoint</vt:lpstr>
      <vt:lpstr>Цель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 на доходы физических лиц, его сущность и значение.</dc:title>
  <dc:creator>1</dc:creator>
  <cp:lastModifiedBy>Ярослава</cp:lastModifiedBy>
  <cp:revision>23</cp:revision>
  <dcterms:created xsi:type="dcterms:W3CDTF">2019-06-01T11:20:15Z</dcterms:created>
  <dcterms:modified xsi:type="dcterms:W3CDTF">2020-06-01T20:13:11Z</dcterms:modified>
</cp:coreProperties>
</file>