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6" r:id="rId3"/>
    <p:sldId id="265" r:id="rId4"/>
    <p:sldId id="258" r:id="rId5"/>
    <p:sldId id="263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64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12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F9FF6AA-60FB-4487-A113-25044BEBCD6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FF184B-6C4A-4733-96BD-786F0B52D2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945CF-A5A6-41FF-BE8A-9C428ED5ECD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F611F-829A-477F-BB27-04E3E0283C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A90BE-2D09-4D67-8981-AE847F5CA3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0F504-3ECD-4137-B11A-43A26364EA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F7307-092F-42A1-A6BE-07E669D39D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5B15F-C6A5-44CF-B825-9508A22CBD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02365-252D-4AFC-832B-CED7F76463F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F928C-5CA8-4352-BF39-59FA77809C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2BFD5-2EE3-45B3-ACC2-CD9A52A1DC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380D4085-091B-4F30-8BF4-021A39D50893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57167"/>
            <a:ext cx="7772400" cy="3571900"/>
          </a:xfrm>
        </p:spPr>
        <p:txBody>
          <a:bodyPr/>
          <a:lstStyle/>
          <a:p>
            <a:r>
              <a:rPr lang="ru-RU" sz="4000" dirty="0"/>
              <a:t>СТРУКТУРНО-ЛОГИЧЕСКИЙ ПОДХОД К ФОРМИРОВАНИЮ СОДЕРЖАНИЯ </a:t>
            </a:r>
            <a:r>
              <a:rPr lang="ru-RU" sz="4000" dirty="0" smtClean="0"/>
              <a:t>и НАПИСАНИЮ ВЫПУСКНОЙ </a:t>
            </a:r>
            <a:r>
              <a:rPr lang="ru-RU" sz="4000" dirty="0"/>
              <a:t>КВАЛИФИКАЦИОННОЙ </a:t>
            </a:r>
            <a:r>
              <a:rPr lang="ru-RU" sz="4000" dirty="0" smtClean="0"/>
              <a:t>РАБОТЫ (ВКР)</a:t>
            </a:r>
            <a:endParaRPr lang="ru-RU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Погребная </a:t>
            </a:r>
            <a:r>
              <a:rPr lang="ru-RU" dirty="0"/>
              <a:t>Я.А.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/>
              <a:t>ПРАКТИКА</a:t>
            </a:r>
          </a:p>
        </p:txBody>
      </p:sp>
      <p:graphicFrame>
        <p:nvGraphicFramePr>
          <p:cNvPr id="15363" name="Group 3"/>
          <p:cNvGraphicFramePr>
            <a:graphicFrameLocks noGrp="1"/>
          </p:cNvGraphicFramePr>
          <p:nvPr/>
        </p:nvGraphicFramePr>
        <p:xfrm>
          <a:off x="539750" y="1341438"/>
          <a:ext cx="3527425" cy="5256213"/>
        </p:xfrm>
        <a:graphic>
          <a:graphicData uri="http://schemas.openxmlformats.org/drawingml/2006/table">
            <a:tbl>
              <a:tblPr/>
              <a:tblGrid>
                <a:gridCol w="3527425"/>
              </a:tblGrid>
              <a:tr h="525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Задание на практику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Объект исследования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Предмет исследования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Задачи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1,2,3 (в соответствии с ВКР)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69" name="Group 9"/>
          <p:cNvGraphicFramePr>
            <a:graphicFrameLocks noGrp="1"/>
          </p:cNvGraphicFramePr>
          <p:nvPr/>
        </p:nvGraphicFramePr>
        <p:xfrm>
          <a:off x="5219700" y="1341438"/>
          <a:ext cx="3527425" cy="5256213"/>
        </p:xfrm>
        <a:graphic>
          <a:graphicData uri="http://schemas.openxmlformats.org/drawingml/2006/table">
            <a:tbl>
              <a:tblPr/>
              <a:tblGrid>
                <a:gridCol w="3527425"/>
              </a:tblGrid>
              <a:tr h="525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Ведение дневника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 неделя –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А)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фактическое  выполнение заданий руководителя от предприятия;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Б)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формирование разделов ВКР.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Например: Анализ Уставных документов компании, изучение договоров с клиентами. Формирование содержания дипломной работы.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 неделя - .....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Например: Анализ формы ответственности сторон по договору подряда с клиентами предприятия. Литературный обзор источников написания ВКР.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33375"/>
            <a:ext cx="2459038" cy="431800"/>
          </a:xfrm>
        </p:spPr>
        <p:txBody>
          <a:bodyPr/>
          <a:lstStyle/>
          <a:p>
            <a:pPr marL="533400" indent="-533400" algn="ctr">
              <a:lnSpc>
                <a:spcPct val="90000"/>
              </a:lnSpc>
              <a:buFontTx/>
              <a:buNone/>
            </a:pPr>
            <a:r>
              <a:rPr lang="ru-RU" sz="2400">
                <a:cs typeface="Times New Roman" pitchFamily="18" charset="0"/>
              </a:rPr>
              <a:t>Содержание</a:t>
            </a:r>
          </a:p>
          <a:p>
            <a:pPr marL="533400" indent="-533400" algn="ctr">
              <a:lnSpc>
                <a:spcPct val="90000"/>
              </a:lnSpc>
              <a:buFontTx/>
              <a:buNone/>
            </a:pPr>
            <a:endParaRPr lang="ru-RU" sz="2400"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203575" y="333375"/>
            <a:ext cx="2736850" cy="4318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2400">
                <a:cs typeface="Times New Roman" pitchFamily="18" charset="0"/>
              </a:rPr>
              <a:t>Введение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ru-RU" sz="2400">
              <a:cs typeface="Times New Roman" pitchFamily="18" charset="0"/>
            </a:endParaRPr>
          </a:p>
        </p:txBody>
      </p:sp>
      <p:graphicFrame>
        <p:nvGraphicFramePr>
          <p:cNvPr id="14340" name="Group 4"/>
          <p:cNvGraphicFramePr>
            <a:graphicFrameLocks noGrp="1"/>
          </p:cNvGraphicFramePr>
          <p:nvPr/>
        </p:nvGraphicFramePr>
        <p:xfrm>
          <a:off x="468313" y="785795"/>
          <a:ext cx="2520950" cy="5955792"/>
        </p:xfrm>
        <a:graphic>
          <a:graphicData uri="http://schemas.openxmlformats.org/drawingml/2006/table">
            <a:tbl>
              <a:tblPr/>
              <a:tblGrid>
                <a:gridCol w="2520950"/>
              </a:tblGrid>
              <a:tr h="5929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Ведение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 Раздел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2. Раздел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3. Раздел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Заключение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Список использованных источников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Приложения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346" name="Group 10"/>
          <p:cNvGraphicFramePr>
            <a:graphicFrameLocks noGrp="1"/>
          </p:cNvGraphicFramePr>
          <p:nvPr/>
        </p:nvGraphicFramePr>
        <p:xfrm>
          <a:off x="3203575" y="785795"/>
          <a:ext cx="2736850" cy="5929354"/>
        </p:xfrm>
        <a:graphic>
          <a:graphicData uri="http://schemas.openxmlformats.org/drawingml/2006/table">
            <a:tbl>
              <a:tblPr/>
              <a:tblGrid>
                <a:gridCol w="2736850"/>
              </a:tblGrid>
              <a:tr h="5929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Актуальность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Научная новизна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Объект исследования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Предмет исследования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Цель исследования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Задачи исследования: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1. Задача №1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2. Задача №2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3. Задача №3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Методы исследования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Анализ литературных источников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6084888" y="333375"/>
            <a:ext cx="27368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sz="2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Заключение</a:t>
            </a: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120000"/>
            </a:pPr>
            <a:endParaRPr lang="ru-RU" sz="240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sz="20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</a:t>
            </a:r>
          </a:p>
        </p:txBody>
      </p:sp>
      <p:graphicFrame>
        <p:nvGraphicFramePr>
          <p:cNvPr id="14353" name="Group 17"/>
          <p:cNvGraphicFramePr>
            <a:graphicFrameLocks noGrp="1"/>
          </p:cNvGraphicFramePr>
          <p:nvPr/>
        </p:nvGraphicFramePr>
        <p:xfrm>
          <a:off x="6227763" y="820317"/>
          <a:ext cx="2592387" cy="6138672"/>
        </p:xfrm>
        <a:graphic>
          <a:graphicData uri="http://schemas.openxmlformats.org/drawingml/2006/table">
            <a:tbl>
              <a:tblPr/>
              <a:tblGrid>
                <a:gridCol w="2592387"/>
              </a:tblGrid>
              <a:tr h="5715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В результате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проделанной работы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можно сделать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следующие выводы: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1. Вывод №1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2. Вывод №2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3. Вывод №3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Рекомендации: (пути решения научной проблемы, направления по совершенствованию и т.д.)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Line 23"/>
          <p:cNvSpPr>
            <a:spLocks noChangeShapeType="1"/>
          </p:cNvSpPr>
          <p:nvPr/>
        </p:nvSpPr>
        <p:spPr bwMode="auto">
          <a:xfrm flipV="1">
            <a:off x="5072066" y="3286124"/>
            <a:ext cx="1500198" cy="6429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 flipH="1" flipV="1">
            <a:off x="1643042" y="1571612"/>
            <a:ext cx="1800225" cy="2376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 flipV="1">
            <a:off x="5072066" y="4143380"/>
            <a:ext cx="1500198" cy="1476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 flipH="1" flipV="1">
            <a:off x="1571603" y="3071810"/>
            <a:ext cx="1857388" cy="12144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63" name="Line 27"/>
          <p:cNvSpPr>
            <a:spLocks noChangeShapeType="1"/>
          </p:cNvSpPr>
          <p:nvPr/>
        </p:nvSpPr>
        <p:spPr bwMode="auto">
          <a:xfrm>
            <a:off x="5072067" y="4721228"/>
            <a:ext cx="1428760" cy="2079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64" name="Line 28"/>
          <p:cNvSpPr>
            <a:spLocks noChangeShapeType="1"/>
          </p:cNvSpPr>
          <p:nvPr/>
        </p:nvSpPr>
        <p:spPr bwMode="auto">
          <a:xfrm flipH="1">
            <a:off x="1643042" y="4643446"/>
            <a:ext cx="1785950" cy="2857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4" name="Group 44"/>
          <p:cNvGraphicFramePr>
            <a:graphicFrameLocks noGrp="1"/>
          </p:cNvGraphicFramePr>
          <p:nvPr/>
        </p:nvGraphicFramePr>
        <p:xfrm>
          <a:off x="468313" y="115888"/>
          <a:ext cx="2520950" cy="6626225"/>
        </p:xfrm>
        <a:graphic>
          <a:graphicData uri="http://schemas.openxmlformats.org/drawingml/2006/table">
            <a:tbl>
              <a:tblPr/>
              <a:tblGrid>
                <a:gridCol w="2520950"/>
              </a:tblGrid>
              <a:tr h="662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Задание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руководителя ВКР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ФИО Студента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 Задача №1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2. Задача №2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3. Задача №3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Источники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83" name="Group 43"/>
          <p:cNvGraphicFramePr>
            <a:graphicFrameLocks noGrp="1"/>
          </p:cNvGraphicFramePr>
          <p:nvPr/>
        </p:nvGraphicFramePr>
        <p:xfrm>
          <a:off x="3203575" y="115888"/>
          <a:ext cx="2736850" cy="6626225"/>
        </p:xfrm>
        <a:graphic>
          <a:graphicData uri="http://schemas.openxmlformats.org/drawingml/2006/table">
            <a:tbl>
              <a:tblPr/>
              <a:tblGrid>
                <a:gridCol w="2736850"/>
              </a:tblGrid>
              <a:tr h="662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Отзыв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Руководителя ВКР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Обоснование актуальности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Аналитика: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 Решение задачи №1.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2. Решение задачи №2.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3. Решение задачи №3.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Недостатки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Общая оценка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6084888" y="333375"/>
            <a:ext cx="27368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120000"/>
            </a:pPr>
            <a:endParaRPr lang="ru-RU" sz="2000"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  <p:graphicFrame>
        <p:nvGraphicFramePr>
          <p:cNvPr id="10285" name="Group 45"/>
          <p:cNvGraphicFramePr>
            <a:graphicFrameLocks noGrp="1"/>
          </p:cNvGraphicFramePr>
          <p:nvPr/>
        </p:nvGraphicFramePr>
        <p:xfrm>
          <a:off x="6227763" y="115888"/>
          <a:ext cx="2592387" cy="6626225"/>
        </p:xfrm>
        <a:graphic>
          <a:graphicData uri="http://schemas.openxmlformats.org/drawingml/2006/table">
            <a:tbl>
              <a:tblPr/>
              <a:tblGrid>
                <a:gridCol w="2592387"/>
              </a:tblGrid>
              <a:tr h="662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Реферат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Актуальность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Новизна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Объект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Вывод №1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задаче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№1)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Вывод №2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(к задаче №2)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Вывод №3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(к задаче №3)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(формируется в прошедшем времени)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Рекомендации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latin typeface="Times New Roman" pitchFamily="18" charset="0"/>
              </a:rPr>
              <a:t>Критерии оценки </a:t>
            </a:r>
            <a:r>
              <a:rPr lang="ru-RU" sz="2400" b="1" dirty="0" smtClean="0">
                <a:latin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выпускной </a:t>
            </a:r>
            <a:r>
              <a:rPr lang="ru-RU" sz="2400" b="1" dirty="0">
                <a:latin typeface="Times New Roman" pitchFamily="18" charset="0"/>
              </a:rPr>
              <a:t>квалификационной работы </a:t>
            </a:r>
            <a:r>
              <a:rPr lang="ru-RU" sz="2400" b="1" dirty="0" smtClean="0">
                <a:latin typeface="Times New Roman" pitchFamily="18" charset="0"/>
              </a:rPr>
              <a:t>студента</a:t>
            </a: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400" dirty="0"/>
              <a:t>Отлично </a:t>
            </a:r>
          </a:p>
          <a:p>
            <a:r>
              <a:rPr lang="ru-RU" sz="2400" dirty="0"/>
              <a:t>Хорошо </a:t>
            </a:r>
          </a:p>
          <a:p>
            <a:r>
              <a:rPr lang="ru-RU" sz="2400" dirty="0"/>
              <a:t>Удовлетворительно </a:t>
            </a:r>
          </a:p>
          <a:p>
            <a:r>
              <a:rPr lang="ru-RU" sz="2400" dirty="0"/>
              <a:t>Неудовлетворительно</a:t>
            </a:r>
          </a:p>
          <a:p>
            <a:pPr>
              <a:buFontTx/>
              <a:buNone/>
            </a:pPr>
            <a:endParaRPr lang="ru-RU" sz="2400" dirty="0"/>
          </a:p>
          <a:p>
            <a:pPr>
              <a:buFontTx/>
              <a:buNone/>
            </a:pPr>
            <a:r>
              <a:rPr lang="ru-RU" sz="2200" b="1" u="sng" dirty="0"/>
              <a:t>Качество выполнения ВКР</a:t>
            </a:r>
            <a:r>
              <a:rPr lang="ru-RU" sz="2200" dirty="0"/>
              <a:t> определяется тем, насколько студент овладел навыками сбора исходной информации, ее обработки, анализа, обобщения  и формулировки научно обоснованных выводов, содержащихся в предлагаемых решениях, а также  и логической последовательности изложения материала темы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515</TotalTime>
  <Words>324</Words>
  <Application>Microsoft Office PowerPoint</Application>
  <PresentationFormat>Экран (4:3)</PresentationFormat>
  <Paragraphs>116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Tahoma</vt:lpstr>
      <vt:lpstr>Times New Roman</vt:lpstr>
      <vt:lpstr>Wingdings</vt:lpstr>
      <vt:lpstr>Океан</vt:lpstr>
      <vt:lpstr>СТРУКТУРНО-ЛОГИЧЕСКИЙ ПОДХОД К ФОРМИРОВАНИЮ СОДЕРЖАНИЯ и НАПИСАНИЮ ВЫПУСКНОЙ КВАЛИФИКАЦИОННОЙ РАБОТЫ (ВКР)</vt:lpstr>
      <vt:lpstr>ПРАКТИКА</vt:lpstr>
      <vt:lpstr>Презентация PowerPoint</vt:lpstr>
      <vt:lpstr>Презентация PowerPoint</vt:lpstr>
      <vt:lpstr>Критерии оценки  выпускной квалификационной работы студента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СТРУКТУРНО-ЛОГИЧЕСКИЙ ПОДХОД К ФОРМИРОВАНИЮ СОДЕРЖАНИЯ ВЫПУСКНОЙ КВАЛИФИКАЦИОННОЙ РАБОТЫ</dc:title>
  <dc:creator>15</dc:creator>
  <cp:lastModifiedBy>Ярослава</cp:lastModifiedBy>
  <cp:revision>46</cp:revision>
  <dcterms:created xsi:type="dcterms:W3CDTF">2012-04-09T10:45:42Z</dcterms:created>
  <dcterms:modified xsi:type="dcterms:W3CDTF">2020-10-14T09:15:25Z</dcterms:modified>
</cp:coreProperties>
</file>